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Montserrat Bold" charset="1" panose="00000800000000000000"/>
      <p:regular r:id="rId21"/>
    </p:embeddedFont>
    <p:embeddedFont>
      <p:font typeface="Montserrat Ultra-Bold" charset="1" panose="00000900000000000000"/>
      <p:regular r:id="rId22"/>
    </p:embeddedFont>
    <p:embeddedFont>
      <p:font typeface="Montserrat" charset="1" panose="00000500000000000000"/>
      <p:regular r:id="rId23"/>
    </p:embeddedFont>
    <p:embeddedFont>
      <p:font typeface="Barlow Bold" charset="1" panose="00000800000000000000"/>
      <p:regular r:id="rId24"/>
    </p:embeddedFont>
    <p:embeddedFont>
      <p:font typeface="Barlow" charset="1" panose="00000500000000000000"/>
      <p:regular r:id="rId25"/>
    </p:embeddedFont>
    <p:embeddedFont>
      <p:font typeface="Montserrat Light" charset="1" panose="000004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1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18.png" Type="http://schemas.openxmlformats.org/officeDocument/2006/relationships/image"/><Relationship Id="rId5" Target="../media/image14.pn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862015">
            <a:off x="10157954" y="2652590"/>
            <a:ext cx="13034898" cy="6446038"/>
          </a:xfrm>
          <a:custGeom>
            <a:avLst/>
            <a:gdLst/>
            <a:ahLst/>
            <a:cxnLst/>
            <a:rect r="r" b="b" t="t" l="l"/>
            <a:pathLst>
              <a:path h="6446038" w="13034898">
                <a:moveTo>
                  <a:pt x="0" y="0"/>
                </a:moveTo>
                <a:lnTo>
                  <a:pt x="13034898" y="0"/>
                </a:lnTo>
                <a:lnTo>
                  <a:pt x="13034898" y="6446038"/>
                </a:lnTo>
                <a:lnTo>
                  <a:pt x="0" y="6446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134" b="-1294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6492416">
            <a:off x="-4102332" y="4826625"/>
            <a:ext cx="13034898" cy="6446038"/>
          </a:xfrm>
          <a:custGeom>
            <a:avLst/>
            <a:gdLst/>
            <a:ahLst/>
            <a:cxnLst/>
            <a:rect r="r" b="b" t="t" l="l"/>
            <a:pathLst>
              <a:path h="6446038" w="13034898">
                <a:moveTo>
                  <a:pt x="0" y="0"/>
                </a:moveTo>
                <a:lnTo>
                  <a:pt x="13034898" y="0"/>
                </a:lnTo>
                <a:lnTo>
                  <a:pt x="13034898" y="6446039"/>
                </a:lnTo>
                <a:lnTo>
                  <a:pt x="0" y="6446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134" b="-12944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11200" y="-2353991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621428">
            <a:off x="-5698100" y="-3688390"/>
            <a:ext cx="10550923" cy="11871643"/>
          </a:xfrm>
          <a:custGeom>
            <a:avLst/>
            <a:gdLst/>
            <a:ahLst/>
            <a:cxnLst/>
            <a:rect r="r" b="b" t="t" l="l"/>
            <a:pathLst>
              <a:path h="11871643" w="10550923">
                <a:moveTo>
                  <a:pt x="0" y="0"/>
                </a:moveTo>
                <a:lnTo>
                  <a:pt x="10550923" y="0"/>
                </a:lnTo>
                <a:lnTo>
                  <a:pt x="10550923" y="11871643"/>
                </a:lnTo>
                <a:lnTo>
                  <a:pt x="0" y="11871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850664" y="-2792995"/>
            <a:ext cx="14097816" cy="8229600"/>
          </a:xfrm>
          <a:custGeom>
            <a:avLst/>
            <a:gdLst/>
            <a:ahLst/>
            <a:cxnLst/>
            <a:rect r="r" b="b" t="t" l="l"/>
            <a:pathLst>
              <a:path h="8229600" w="14097816">
                <a:moveTo>
                  <a:pt x="0" y="0"/>
                </a:moveTo>
                <a:lnTo>
                  <a:pt x="14097815" y="0"/>
                </a:lnTo>
                <a:lnTo>
                  <a:pt x="14097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202725" y="3299237"/>
            <a:ext cx="8499994" cy="4055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49"/>
              </a:lnSpc>
            </a:pPr>
            <a:r>
              <a:rPr lang="en-US" b="true" sz="11677" spc="45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SCHOLARSHIELD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3165049" y="4289355"/>
            <a:ext cx="3037676" cy="3172508"/>
          </a:xfrm>
          <a:custGeom>
            <a:avLst/>
            <a:gdLst/>
            <a:ahLst/>
            <a:cxnLst/>
            <a:rect r="r" b="b" t="t" l="l"/>
            <a:pathLst>
              <a:path h="3172508" w="3037676">
                <a:moveTo>
                  <a:pt x="0" y="0"/>
                </a:moveTo>
                <a:lnTo>
                  <a:pt x="3037676" y="0"/>
                </a:lnTo>
                <a:lnTo>
                  <a:pt x="3037676" y="3172508"/>
                </a:lnTo>
                <a:lnTo>
                  <a:pt x="0" y="31725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466913">
            <a:off x="10685954" y="-503631"/>
            <a:ext cx="20477644" cy="14641516"/>
          </a:xfrm>
          <a:custGeom>
            <a:avLst/>
            <a:gdLst/>
            <a:ahLst/>
            <a:cxnLst/>
            <a:rect r="r" b="b" t="t" l="l"/>
            <a:pathLst>
              <a:path h="14641516" w="20477644">
                <a:moveTo>
                  <a:pt x="0" y="0"/>
                </a:moveTo>
                <a:lnTo>
                  <a:pt x="20477645" y="0"/>
                </a:lnTo>
                <a:lnTo>
                  <a:pt x="20477645" y="14641516"/>
                </a:lnTo>
                <a:lnTo>
                  <a:pt x="0" y="14641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689336">
            <a:off x="12771711" y="1433899"/>
            <a:ext cx="8975178" cy="10028131"/>
          </a:xfrm>
          <a:custGeom>
            <a:avLst/>
            <a:gdLst/>
            <a:ahLst/>
            <a:cxnLst/>
            <a:rect r="r" b="b" t="t" l="l"/>
            <a:pathLst>
              <a:path h="10028131" w="8975178">
                <a:moveTo>
                  <a:pt x="0" y="0"/>
                </a:moveTo>
                <a:lnTo>
                  <a:pt x="8975178" y="0"/>
                </a:lnTo>
                <a:lnTo>
                  <a:pt x="8975178" y="10028131"/>
                </a:lnTo>
                <a:lnTo>
                  <a:pt x="0" y="10028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76081" y="1122213"/>
            <a:ext cx="10305247" cy="1724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6"/>
              </a:lnSpc>
            </a:pPr>
            <a:r>
              <a:rPr lang="en-US" b="true" sz="4954" spc="193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PRIORITIZATION OF SOLUTIONS: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10633159">
            <a:off x="-8015597" y="1029326"/>
            <a:ext cx="9888632" cy="9959176"/>
          </a:xfrm>
          <a:custGeom>
            <a:avLst/>
            <a:gdLst/>
            <a:ahLst/>
            <a:cxnLst/>
            <a:rect r="r" b="b" t="t" l="l"/>
            <a:pathLst>
              <a:path h="9959176" w="9888632">
                <a:moveTo>
                  <a:pt x="0" y="0"/>
                </a:moveTo>
                <a:lnTo>
                  <a:pt x="9888632" y="0"/>
                </a:lnTo>
                <a:lnTo>
                  <a:pt x="9888632" y="9959176"/>
                </a:lnTo>
                <a:lnTo>
                  <a:pt x="0" y="99591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aphicFrame>
        <p:nvGraphicFramePr>
          <p:cNvPr name="Table 6" id="6"/>
          <p:cNvGraphicFramePr>
            <a:graphicFrameLocks noGrp="true"/>
          </p:cNvGraphicFramePr>
          <p:nvPr/>
        </p:nvGraphicFramePr>
        <p:xfrm>
          <a:off x="1676081" y="3608298"/>
          <a:ext cx="11820500" cy="4552950"/>
        </p:xfrm>
        <a:graphic>
          <a:graphicData uri="http://schemas.openxmlformats.org/drawingml/2006/table">
            <a:tbl>
              <a:tblPr/>
              <a:tblGrid>
                <a:gridCol w="3368981"/>
                <a:gridCol w="1677126"/>
                <a:gridCol w="1541029"/>
                <a:gridCol w="1624119"/>
                <a:gridCol w="1533868"/>
                <a:gridCol w="2075377"/>
              </a:tblGrid>
              <a:tr h="5356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PAIN POINT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REACH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IMPACT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CONFIDENCE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EFFORT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RICE SCORE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46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AI Agentic System for Pre-Submission Review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56.25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46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LLM-Powered First Review System for Journals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22.4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46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AI-Powered Journal Selection Tool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21.33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46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Automated Reviewer Matching System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21.0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46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Pre-Submission Journal Compliance Checker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13.5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7" id="7"/>
          <p:cNvSpPr txBox="true"/>
          <p:nvPr/>
        </p:nvSpPr>
        <p:spPr>
          <a:xfrm rot="0">
            <a:off x="1676081" y="8737918"/>
            <a:ext cx="10305247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b="true" sz="2400" spc="93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FINALIZED SOLUTION: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76081" y="9200197"/>
            <a:ext cx="10305247" cy="264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b="true" sz="1599" spc="62">
                <a:solidFill>
                  <a:srgbClr val="FEEB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 AGENTIC SYSTEM FOR PRE-SUBMISSION REVIEW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23690" y="6012206"/>
            <a:ext cx="10926020" cy="9273459"/>
          </a:xfrm>
          <a:custGeom>
            <a:avLst/>
            <a:gdLst/>
            <a:ahLst/>
            <a:cxnLst/>
            <a:rect r="r" b="b" t="t" l="l"/>
            <a:pathLst>
              <a:path h="9273459" w="10926020">
                <a:moveTo>
                  <a:pt x="0" y="0"/>
                </a:moveTo>
                <a:lnTo>
                  <a:pt x="10926019" y="0"/>
                </a:lnTo>
                <a:lnTo>
                  <a:pt x="10926019" y="9273459"/>
                </a:lnTo>
                <a:lnTo>
                  <a:pt x="0" y="9273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491343" y="1038225"/>
            <a:ext cx="1603721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3278610" y="-1588578"/>
            <a:ext cx="6726874" cy="5902832"/>
          </a:xfrm>
          <a:custGeom>
            <a:avLst/>
            <a:gdLst/>
            <a:ahLst/>
            <a:cxnLst/>
            <a:rect r="r" b="b" t="t" l="l"/>
            <a:pathLst>
              <a:path h="5902832" w="6726874">
                <a:moveTo>
                  <a:pt x="0" y="0"/>
                </a:moveTo>
                <a:lnTo>
                  <a:pt x="6726874" y="0"/>
                </a:lnTo>
                <a:lnTo>
                  <a:pt x="6726874" y="5902832"/>
                </a:lnTo>
                <a:lnTo>
                  <a:pt x="0" y="5902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3823" y="5143500"/>
            <a:ext cx="8088313" cy="7367105"/>
          </a:xfrm>
          <a:custGeom>
            <a:avLst/>
            <a:gdLst/>
            <a:ahLst/>
            <a:cxnLst/>
            <a:rect r="r" b="b" t="t" l="l"/>
            <a:pathLst>
              <a:path h="7367105" w="8088313">
                <a:moveTo>
                  <a:pt x="0" y="0"/>
                </a:moveTo>
                <a:lnTo>
                  <a:pt x="8088313" y="0"/>
                </a:lnTo>
                <a:lnTo>
                  <a:pt x="8088313" y="7367105"/>
                </a:lnTo>
                <a:lnTo>
                  <a:pt x="0" y="7367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91343" y="1279905"/>
            <a:ext cx="6792236" cy="1508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7"/>
              </a:lnSpc>
            </a:pPr>
            <a:r>
              <a:rPr lang="en-US" b="true" sz="4355" spc="169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PHASE - 1 SOLUTION DETAILING: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91343" y="2912248"/>
            <a:ext cx="7478261" cy="332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09"/>
              </a:lnSpc>
            </a:pPr>
            <a:r>
              <a:rPr lang="en-US" sz="209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 AI Agentic System for Pre-Submission Review is designed to help researchers and scholars identify and rectify issues in their research papers before submission to academic journals. By leveraging AI-driven analysis, automated feedback, and compliance checking, this system will significantly reduce rejection rates and improve research quality.</a:t>
            </a:r>
          </a:p>
          <a:p>
            <a:pPr algn="just" marL="0" indent="0" lvl="0">
              <a:lnSpc>
                <a:spcPts val="3309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2197373" y="2340616"/>
            <a:ext cx="5658103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2"/>
              </a:lnSpc>
            </a:pPr>
            <a:r>
              <a:rPr lang="en-US" b="true" sz="1935" spc="90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AI-POWERED PAPER ANALYSIS &amp; SCORING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030083" y="2057145"/>
            <a:ext cx="1255507" cy="1176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33"/>
              </a:lnSpc>
            </a:pPr>
            <a:r>
              <a:rPr lang="en-US" b="true" sz="6621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941866" y="3111587"/>
            <a:ext cx="1255507" cy="1176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33"/>
              </a:lnSpc>
            </a:pPr>
            <a:r>
              <a:rPr lang="en-US" b="true" sz="6621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030083" y="4164304"/>
            <a:ext cx="1255507" cy="1176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33"/>
              </a:lnSpc>
            </a:pPr>
            <a:r>
              <a:rPr lang="en-US" b="true" sz="6621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030083" y="1386865"/>
            <a:ext cx="6792236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b="true" sz="3600" spc="140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FEATURES: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285590" y="3333345"/>
            <a:ext cx="469263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2"/>
              </a:lnSpc>
            </a:pPr>
            <a:r>
              <a:rPr lang="en-US" b="true" sz="1935" spc="90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NOVELTY &amp; RESEARCH GAP DETECTION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285590" y="4407569"/>
            <a:ext cx="469263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2"/>
              </a:lnSpc>
            </a:pPr>
            <a:r>
              <a:rPr lang="en-US" b="true" sz="1935" spc="90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STRUCTURAL &amp; FORMATTING COMPLIANCE CHECKER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030083" y="5216969"/>
            <a:ext cx="1255507" cy="1176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33"/>
              </a:lnSpc>
            </a:pPr>
            <a:r>
              <a:rPr lang="en-US" b="true" sz="6621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285590" y="5586398"/>
            <a:ext cx="5168940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2"/>
              </a:lnSpc>
            </a:pPr>
            <a:r>
              <a:rPr lang="en-US" b="true" sz="1935" spc="90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AI-DRIVEN WRITING ENHANCEMENT &amp; READABILITY CHECK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030083" y="6269686"/>
            <a:ext cx="1255507" cy="1176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33"/>
              </a:lnSpc>
            </a:pPr>
            <a:r>
              <a:rPr lang="en-US" b="true" sz="6621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05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285590" y="6553157"/>
            <a:ext cx="5168940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2"/>
              </a:lnSpc>
            </a:pPr>
            <a:r>
              <a:rPr lang="en-US" b="true" sz="1935" spc="90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PRE-SUBMISSION REVIEW SUMMARY &amp; RECOMMENDATIONS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76081" y="1122213"/>
            <a:ext cx="10305247" cy="846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6"/>
              </a:lnSpc>
            </a:pPr>
            <a:r>
              <a:rPr lang="en-US" b="true" sz="4954" spc="193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SUCCESS METRICS: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10633159">
            <a:off x="-8015597" y="1029326"/>
            <a:ext cx="9888632" cy="9959176"/>
          </a:xfrm>
          <a:custGeom>
            <a:avLst/>
            <a:gdLst/>
            <a:ahLst/>
            <a:cxnLst/>
            <a:rect r="r" b="b" t="t" l="l"/>
            <a:pathLst>
              <a:path h="9959176" w="9888632">
                <a:moveTo>
                  <a:pt x="0" y="0"/>
                </a:moveTo>
                <a:lnTo>
                  <a:pt x="9888632" y="0"/>
                </a:lnTo>
                <a:lnTo>
                  <a:pt x="9888632" y="9959176"/>
                </a:lnTo>
                <a:lnTo>
                  <a:pt x="0" y="9959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1676081" y="2465449"/>
          <a:ext cx="14208310" cy="6967857"/>
        </p:xfrm>
        <a:graphic>
          <a:graphicData uri="http://schemas.openxmlformats.org/drawingml/2006/table">
            <a:tbl>
              <a:tblPr/>
              <a:tblGrid>
                <a:gridCol w="3552077"/>
                <a:gridCol w="3552077"/>
                <a:gridCol w="3552077"/>
                <a:gridCol w="3552077"/>
              </a:tblGrid>
              <a:tr h="72143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282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METRIC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282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DESCRIPTION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282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GOAL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282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TARGET TIME REDUCTION (%)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88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2DA76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Rejection Rate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D8A04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Measure the percentage decrease in rejection rates for papers reviewed using AI.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D8A04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Reduce rejection rates significantly.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D8A04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50-60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88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2DA76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Average Review Time Saved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D8A04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Monitor the time saved in peer review before submission and reduction in reviewer queries.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D8A04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Optimize review process to minimize time delays.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D8A04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90 (peer review) &amp; 50-60 (From Journal Side)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88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2DA76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User Adoption &amp; Satisfaction Rate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D8A04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Track the percentage of scholars who use AI feedback and successfully submit their papers.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D8A04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Ensure high user engagement and satisfaction.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D8A04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80+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88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2DA76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Desk Rejection Reduction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D8A04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Track the decrease in immediate rejections due to poor structure, formatting, and novelty.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D8A04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Minimize desk rejections by improving paper quality.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D8A04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30+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087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2DA76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User Confidence 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D8A04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Measure the percentage of users who feel confident about their paper's protection and submission quality.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D8A04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Increase researcher confidence in submission readiness.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D8A048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80+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5" id="5"/>
          <p:cNvSpPr/>
          <p:nvPr/>
        </p:nvSpPr>
        <p:spPr>
          <a:xfrm flipH="false" flipV="false" rot="-10633159">
            <a:off x="11599701" y="-2782938"/>
            <a:ext cx="9888632" cy="9959176"/>
          </a:xfrm>
          <a:custGeom>
            <a:avLst/>
            <a:gdLst/>
            <a:ahLst/>
            <a:cxnLst/>
            <a:rect r="r" b="b" t="t" l="l"/>
            <a:pathLst>
              <a:path h="9959176" w="9888632">
                <a:moveTo>
                  <a:pt x="0" y="0"/>
                </a:moveTo>
                <a:lnTo>
                  <a:pt x="9888632" y="0"/>
                </a:lnTo>
                <a:lnTo>
                  <a:pt x="9888632" y="9959176"/>
                </a:lnTo>
                <a:lnTo>
                  <a:pt x="0" y="9959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466913">
            <a:off x="458922" y="2966242"/>
            <a:ext cx="20477644" cy="14641516"/>
          </a:xfrm>
          <a:custGeom>
            <a:avLst/>
            <a:gdLst/>
            <a:ahLst/>
            <a:cxnLst/>
            <a:rect r="r" b="b" t="t" l="l"/>
            <a:pathLst>
              <a:path h="14641516" w="20477644">
                <a:moveTo>
                  <a:pt x="0" y="0"/>
                </a:moveTo>
                <a:lnTo>
                  <a:pt x="20477645" y="0"/>
                </a:lnTo>
                <a:lnTo>
                  <a:pt x="20477645" y="14641516"/>
                </a:lnTo>
                <a:lnTo>
                  <a:pt x="0" y="14641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862" y="925196"/>
            <a:ext cx="1639632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4131841" y="-1915390"/>
            <a:ext cx="10020822" cy="8229600"/>
          </a:xfrm>
          <a:custGeom>
            <a:avLst/>
            <a:gdLst/>
            <a:ahLst/>
            <a:cxnLst/>
            <a:rect r="r" b="b" t="t" l="l"/>
            <a:pathLst>
              <a:path h="8229600" w="10020822">
                <a:moveTo>
                  <a:pt x="0" y="0"/>
                </a:moveTo>
                <a:lnTo>
                  <a:pt x="10020822" y="0"/>
                </a:lnTo>
                <a:lnTo>
                  <a:pt x="10020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862" y="1083300"/>
            <a:ext cx="15788204" cy="1726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83"/>
              </a:lnSpc>
            </a:pPr>
            <a:r>
              <a:rPr lang="en-US" b="true" sz="4988" spc="194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 TO MARKET STRATEGY (MARKET ENTRY STRATEGY):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343522"/>
            <a:ext cx="15228328" cy="1799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662"/>
              </a:lnSpc>
              <a:spcBef>
                <a:spcPct val="0"/>
              </a:spcBef>
            </a:pPr>
            <a:r>
              <a:rPr lang="en-US" b="true" sz="2425" spc="11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WILL TARGET B2B2C (BUSINESS-TO-BUSINESS-TO-CONSUMER) MARKETS, FOCUSING ON UNIVERSITIES, RESEARCH INSTITUTIONS, AND RESEARCH-BASED ORGANIZATIONS. THE PRIMARY REVENUE MODEL WILL BE TASK-BASED PRICING, ALLOWING INSTITUTIONS TO PAY PER REVIEW TASK.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6542036">
            <a:off x="-5114399" y="-10183373"/>
            <a:ext cx="13697370" cy="13052037"/>
          </a:xfrm>
          <a:custGeom>
            <a:avLst/>
            <a:gdLst/>
            <a:ahLst/>
            <a:cxnLst/>
            <a:rect r="r" b="b" t="t" l="l"/>
            <a:pathLst>
              <a:path h="13052037" w="13697370">
                <a:moveTo>
                  <a:pt x="0" y="0"/>
                </a:moveTo>
                <a:lnTo>
                  <a:pt x="13697370" y="0"/>
                </a:lnTo>
                <a:lnTo>
                  <a:pt x="13697370" y="13052037"/>
                </a:lnTo>
                <a:lnTo>
                  <a:pt x="0" y="1305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262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278610" y="-1588578"/>
            <a:ext cx="6726874" cy="5902832"/>
          </a:xfrm>
          <a:custGeom>
            <a:avLst/>
            <a:gdLst/>
            <a:ahLst/>
            <a:cxnLst/>
            <a:rect r="r" b="b" t="t" l="l"/>
            <a:pathLst>
              <a:path h="5902832" w="6726874">
                <a:moveTo>
                  <a:pt x="0" y="0"/>
                </a:moveTo>
                <a:lnTo>
                  <a:pt x="6726874" y="0"/>
                </a:lnTo>
                <a:lnTo>
                  <a:pt x="6726874" y="5902832"/>
                </a:lnTo>
                <a:lnTo>
                  <a:pt x="0" y="5902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621631" y="6572532"/>
            <a:ext cx="8088313" cy="7367105"/>
          </a:xfrm>
          <a:custGeom>
            <a:avLst/>
            <a:gdLst/>
            <a:ahLst/>
            <a:cxnLst/>
            <a:rect r="r" b="b" t="t" l="l"/>
            <a:pathLst>
              <a:path h="7367105" w="8088313">
                <a:moveTo>
                  <a:pt x="0" y="0"/>
                </a:moveTo>
                <a:lnTo>
                  <a:pt x="8088313" y="0"/>
                </a:lnTo>
                <a:lnTo>
                  <a:pt x="8088313" y="7367105"/>
                </a:lnTo>
                <a:lnTo>
                  <a:pt x="0" y="7367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7917277" y="2439568"/>
            <a:ext cx="2453446" cy="0"/>
          </a:xfrm>
          <a:prstGeom prst="line">
            <a:avLst/>
          </a:prstGeom>
          <a:ln cap="flat" w="19050">
            <a:solidFill>
              <a:srgbClr val="EA926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2972025" y="653394"/>
            <a:ext cx="12343950" cy="1362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</a:pPr>
            <a:r>
              <a:rPr lang="en-US" b="true" sz="4355" spc="169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 TO MARKET STRATEGY (CUSTOMER ACQUISITION STRATEGY):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302691" y="2651175"/>
            <a:ext cx="9682618" cy="717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189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We will charge on to review one paper and provide each metrics.</a:t>
            </a:r>
          </a:p>
          <a:p>
            <a:pPr algn="ctr" marL="0" indent="0" lvl="0">
              <a:lnSpc>
                <a:spcPts val="2992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899709" y="5517780"/>
            <a:ext cx="6543404" cy="684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6"/>
              </a:lnSpc>
            </a:pPr>
            <a:r>
              <a:rPr lang="en-US" sz="1776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Present AI tool in academic summits like IEEE, Elsevier, and Springer conferences.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99709" y="5105400"/>
            <a:ext cx="6426728" cy="35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6"/>
              </a:lnSpc>
            </a:pPr>
            <a:r>
              <a:rPr lang="en-US" b="true" sz="2090">
                <a:solidFill>
                  <a:srgbClr val="F9EE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Academic Conferences &amp; Research Seminars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899709" y="3892592"/>
            <a:ext cx="1583451" cy="1127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55"/>
              </a:lnSpc>
            </a:pPr>
            <a:r>
              <a:rPr lang="en-US" b="true" sz="6296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88772" y="5508255"/>
            <a:ext cx="6753275" cy="682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32"/>
              </a:lnSpc>
            </a:pPr>
            <a:r>
              <a:rPr lang="en-US" sz="1776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Engage directly with university research offices, Ph.D. departments, and research administrators.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88772" y="5133975"/>
            <a:ext cx="4899736" cy="321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b="true" sz="2090">
                <a:solidFill>
                  <a:srgbClr val="F9EE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University Partnerships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888772" y="3892592"/>
            <a:ext cx="1675082" cy="1126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61"/>
              </a:lnSpc>
            </a:pPr>
            <a:r>
              <a:rPr lang="en-US" b="true" sz="6300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03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88772" y="8278845"/>
            <a:ext cx="6247115" cy="684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6"/>
              </a:lnSpc>
            </a:pPr>
            <a:r>
              <a:rPr lang="en-US" sz="1776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Validate AI-assisted pre-screening with academic journals, reducing their editorial workload.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888772" y="7862992"/>
            <a:ext cx="5276429" cy="35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6"/>
              </a:lnSpc>
            </a:pPr>
            <a:r>
              <a:rPr lang="en-US" b="true" sz="2090">
                <a:solidFill>
                  <a:srgbClr val="F9EE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Collaborate with Academic Journals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888772" y="6712859"/>
            <a:ext cx="1675082" cy="1126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61"/>
              </a:lnSpc>
            </a:pPr>
            <a:r>
              <a:rPr lang="en-US" b="true" sz="6300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04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899709" y="8341184"/>
            <a:ext cx="6543404" cy="684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6"/>
              </a:lnSpc>
            </a:pPr>
            <a:r>
              <a:rPr lang="en-US" sz="1776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Integrate AI with platforms like Research Expert, Grammarly, and Turnitin for enhanced functionality.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899709" y="7925668"/>
            <a:ext cx="6162686" cy="35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6"/>
              </a:lnSpc>
            </a:pPr>
            <a:r>
              <a:rPr lang="en-US" b="true" sz="2090">
                <a:solidFill>
                  <a:srgbClr val="F9EE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Partner with Research Software Providers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899709" y="6712859"/>
            <a:ext cx="1365737" cy="1126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61"/>
              </a:lnSpc>
            </a:pPr>
            <a:r>
              <a:rPr lang="en-US" b="true" sz="6300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02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69527">
            <a:off x="13777439" y="3645056"/>
            <a:ext cx="10151296" cy="5020035"/>
          </a:xfrm>
          <a:custGeom>
            <a:avLst/>
            <a:gdLst/>
            <a:ahLst/>
            <a:cxnLst/>
            <a:rect r="r" b="b" t="t" l="l"/>
            <a:pathLst>
              <a:path h="5020035" w="10151296">
                <a:moveTo>
                  <a:pt x="0" y="0"/>
                </a:moveTo>
                <a:lnTo>
                  <a:pt x="10151296" y="0"/>
                </a:lnTo>
                <a:lnTo>
                  <a:pt x="10151296" y="5020035"/>
                </a:lnTo>
                <a:lnTo>
                  <a:pt x="0" y="5020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134" b="-1294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37769">
            <a:off x="-5508075" y="4288992"/>
            <a:ext cx="10908441" cy="5394460"/>
          </a:xfrm>
          <a:custGeom>
            <a:avLst/>
            <a:gdLst/>
            <a:ahLst/>
            <a:cxnLst/>
            <a:rect r="r" b="b" t="t" l="l"/>
            <a:pathLst>
              <a:path h="5394460" w="10908441">
                <a:moveTo>
                  <a:pt x="0" y="0"/>
                </a:moveTo>
                <a:lnTo>
                  <a:pt x="10908441" y="0"/>
                </a:lnTo>
                <a:lnTo>
                  <a:pt x="10908441" y="5394459"/>
                </a:lnTo>
                <a:lnTo>
                  <a:pt x="0" y="53944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134" b="-12944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24471" y="-2981378"/>
            <a:ext cx="6409034" cy="6409034"/>
          </a:xfrm>
          <a:custGeom>
            <a:avLst/>
            <a:gdLst/>
            <a:ahLst/>
            <a:cxnLst/>
            <a:rect r="r" b="b" t="t" l="l"/>
            <a:pathLst>
              <a:path h="6409034" w="6409034">
                <a:moveTo>
                  <a:pt x="0" y="0"/>
                </a:moveTo>
                <a:lnTo>
                  <a:pt x="6409035" y="0"/>
                </a:lnTo>
                <a:lnTo>
                  <a:pt x="6409035" y="6409035"/>
                </a:lnTo>
                <a:lnTo>
                  <a:pt x="0" y="6409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676076">
            <a:off x="-5266249" y="-3327390"/>
            <a:ext cx="8829691" cy="9934955"/>
          </a:xfrm>
          <a:custGeom>
            <a:avLst/>
            <a:gdLst/>
            <a:ahLst/>
            <a:cxnLst/>
            <a:rect r="r" b="b" t="t" l="l"/>
            <a:pathLst>
              <a:path h="9934955" w="8829691">
                <a:moveTo>
                  <a:pt x="0" y="0"/>
                </a:moveTo>
                <a:lnTo>
                  <a:pt x="8829692" y="0"/>
                </a:lnTo>
                <a:lnTo>
                  <a:pt x="8829692" y="9934955"/>
                </a:lnTo>
                <a:lnTo>
                  <a:pt x="0" y="99349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-2981378"/>
            <a:ext cx="10979074" cy="6409034"/>
          </a:xfrm>
          <a:custGeom>
            <a:avLst/>
            <a:gdLst/>
            <a:ahLst/>
            <a:cxnLst/>
            <a:rect r="r" b="b" t="t" l="l"/>
            <a:pathLst>
              <a:path h="6409034" w="10979074">
                <a:moveTo>
                  <a:pt x="0" y="0"/>
                </a:moveTo>
                <a:lnTo>
                  <a:pt x="10979074" y="0"/>
                </a:lnTo>
                <a:lnTo>
                  <a:pt x="10979074" y="6409035"/>
                </a:lnTo>
                <a:lnTo>
                  <a:pt x="0" y="6409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7917277" y="5235934"/>
            <a:ext cx="2453446" cy="0"/>
          </a:xfrm>
          <a:prstGeom prst="line">
            <a:avLst/>
          </a:prstGeom>
          <a:ln cap="flat" w="19050">
            <a:solidFill>
              <a:srgbClr val="EA926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4637356" y="4079707"/>
            <a:ext cx="9013288" cy="879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b="true" sz="5555" spc="216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105660">
            <a:off x="-1622350" y="8415563"/>
            <a:ext cx="11979038" cy="7127528"/>
          </a:xfrm>
          <a:custGeom>
            <a:avLst/>
            <a:gdLst/>
            <a:ahLst/>
            <a:cxnLst/>
            <a:rect r="r" b="b" t="t" l="l"/>
            <a:pathLst>
              <a:path h="7127528" w="11979038">
                <a:moveTo>
                  <a:pt x="0" y="0"/>
                </a:moveTo>
                <a:lnTo>
                  <a:pt x="11979039" y="0"/>
                </a:lnTo>
                <a:lnTo>
                  <a:pt x="11979039" y="7127527"/>
                </a:lnTo>
                <a:lnTo>
                  <a:pt x="0" y="71275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836296" y="3714365"/>
            <a:ext cx="4615409" cy="4203134"/>
            <a:chOff x="0" y="0"/>
            <a:chExt cx="1215581" cy="110699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15581" cy="1106998"/>
            </a:xfrm>
            <a:custGeom>
              <a:avLst/>
              <a:gdLst/>
              <a:ahLst/>
              <a:cxnLst/>
              <a:rect r="r" b="b" t="t" l="l"/>
              <a:pathLst>
                <a:path h="1106998" w="1215581">
                  <a:moveTo>
                    <a:pt x="0" y="0"/>
                  </a:moveTo>
                  <a:lnTo>
                    <a:pt x="1215581" y="0"/>
                  </a:lnTo>
                  <a:lnTo>
                    <a:pt x="1215581" y="1106998"/>
                  </a:lnTo>
                  <a:lnTo>
                    <a:pt x="0" y="1106998"/>
                  </a:lnTo>
                  <a:close/>
                </a:path>
              </a:pathLst>
            </a:custGeom>
            <a:ln w="38100" cap="sq">
              <a:solidFill>
                <a:srgbClr val="EA9267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215581" cy="11641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true" flipV="false" rot="-978639">
            <a:off x="1608020" y="8527061"/>
            <a:ext cx="11979038" cy="7127528"/>
          </a:xfrm>
          <a:custGeom>
            <a:avLst/>
            <a:gdLst/>
            <a:ahLst/>
            <a:cxnLst/>
            <a:rect r="r" b="b" t="t" l="l"/>
            <a:pathLst>
              <a:path h="7127528" w="11979038">
                <a:moveTo>
                  <a:pt x="11979038" y="0"/>
                </a:moveTo>
                <a:lnTo>
                  <a:pt x="0" y="0"/>
                </a:lnTo>
                <a:lnTo>
                  <a:pt x="0" y="7127527"/>
                </a:lnTo>
                <a:lnTo>
                  <a:pt x="11979038" y="7127527"/>
                </a:lnTo>
                <a:lnTo>
                  <a:pt x="119790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978639">
            <a:off x="7990915" y="8527061"/>
            <a:ext cx="11979038" cy="7127528"/>
          </a:xfrm>
          <a:custGeom>
            <a:avLst/>
            <a:gdLst/>
            <a:ahLst/>
            <a:cxnLst/>
            <a:rect r="r" b="b" t="t" l="l"/>
            <a:pathLst>
              <a:path h="7127528" w="11979038">
                <a:moveTo>
                  <a:pt x="11979038" y="0"/>
                </a:moveTo>
                <a:lnTo>
                  <a:pt x="0" y="0"/>
                </a:lnTo>
                <a:lnTo>
                  <a:pt x="0" y="7127527"/>
                </a:lnTo>
                <a:lnTo>
                  <a:pt x="11979038" y="7127527"/>
                </a:lnTo>
                <a:lnTo>
                  <a:pt x="119790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945369" y="1539249"/>
            <a:ext cx="12397261" cy="1509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97"/>
              </a:lnSpc>
            </a:pPr>
            <a:r>
              <a:rPr lang="en-US" b="true" sz="4355" spc="169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CURRENT TRENDS AND CHALLENGES IN ACADEMIC PUBLISHING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2620375">
            <a:off x="-3762979" y="-1231160"/>
            <a:ext cx="9100772" cy="4500528"/>
          </a:xfrm>
          <a:custGeom>
            <a:avLst/>
            <a:gdLst/>
            <a:ahLst/>
            <a:cxnLst/>
            <a:rect r="r" b="b" t="t" l="l"/>
            <a:pathLst>
              <a:path h="4500528" w="9100772">
                <a:moveTo>
                  <a:pt x="0" y="0"/>
                </a:moveTo>
                <a:lnTo>
                  <a:pt x="9100772" y="0"/>
                </a:lnTo>
                <a:lnTo>
                  <a:pt x="9100772" y="4500528"/>
                </a:lnTo>
                <a:lnTo>
                  <a:pt x="0" y="4500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134" b="-129447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true" flipV="true" rot="-7611712">
            <a:off x="13654322" y="-945318"/>
            <a:ext cx="9100772" cy="4500528"/>
          </a:xfrm>
          <a:custGeom>
            <a:avLst/>
            <a:gdLst/>
            <a:ahLst/>
            <a:cxnLst/>
            <a:rect r="r" b="b" t="t" l="l"/>
            <a:pathLst>
              <a:path h="4500528" w="9100772">
                <a:moveTo>
                  <a:pt x="9100772" y="4500528"/>
                </a:moveTo>
                <a:lnTo>
                  <a:pt x="0" y="4500528"/>
                </a:lnTo>
                <a:lnTo>
                  <a:pt x="0" y="0"/>
                </a:lnTo>
                <a:lnTo>
                  <a:pt x="9100772" y="0"/>
                </a:lnTo>
                <a:lnTo>
                  <a:pt x="9100772" y="450052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134" b="-129447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-2700000">
            <a:off x="-3981711" y="-3578935"/>
            <a:ext cx="10020822" cy="8229600"/>
          </a:xfrm>
          <a:custGeom>
            <a:avLst/>
            <a:gdLst/>
            <a:ahLst/>
            <a:cxnLst/>
            <a:rect r="r" b="b" t="t" l="l"/>
            <a:pathLst>
              <a:path h="8229600" w="10020822">
                <a:moveTo>
                  <a:pt x="0" y="0"/>
                </a:moveTo>
                <a:lnTo>
                  <a:pt x="10020822" y="0"/>
                </a:lnTo>
                <a:lnTo>
                  <a:pt x="10020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140613" y="6072317"/>
            <a:ext cx="4925747" cy="5425330"/>
          </a:xfrm>
          <a:custGeom>
            <a:avLst/>
            <a:gdLst/>
            <a:ahLst/>
            <a:cxnLst/>
            <a:rect r="r" b="b" t="t" l="l"/>
            <a:pathLst>
              <a:path h="5425330" w="4925747">
                <a:moveTo>
                  <a:pt x="0" y="0"/>
                </a:moveTo>
                <a:lnTo>
                  <a:pt x="4925748" y="0"/>
                </a:lnTo>
                <a:lnTo>
                  <a:pt x="4925748" y="5425330"/>
                </a:lnTo>
                <a:lnTo>
                  <a:pt x="0" y="5425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890839" y="3714365"/>
            <a:ext cx="4615409" cy="4203134"/>
            <a:chOff x="0" y="0"/>
            <a:chExt cx="1215581" cy="110699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15581" cy="1106998"/>
            </a:xfrm>
            <a:custGeom>
              <a:avLst/>
              <a:gdLst/>
              <a:ahLst/>
              <a:cxnLst/>
              <a:rect r="r" b="b" t="t" l="l"/>
              <a:pathLst>
                <a:path h="1106998" w="1215581">
                  <a:moveTo>
                    <a:pt x="0" y="0"/>
                  </a:moveTo>
                  <a:lnTo>
                    <a:pt x="1215581" y="0"/>
                  </a:lnTo>
                  <a:lnTo>
                    <a:pt x="1215581" y="1106998"/>
                  </a:lnTo>
                  <a:lnTo>
                    <a:pt x="0" y="1106998"/>
                  </a:lnTo>
                  <a:close/>
                </a:path>
              </a:pathLst>
            </a:custGeom>
            <a:ln w="38100" cap="sq">
              <a:solidFill>
                <a:srgbClr val="EA9267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1215581" cy="11641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6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2445792" y="4923270"/>
            <a:ext cx="3505503" cy="1394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78"/>
              </a:lnSpc>
            </a:pPr>
            <a:r>
              <a:rPr lang="en-US" b="true" sz="1840" spc="93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RISING GLOBAL RESEARCH OUTPUT LEADS TO MORE COMPETITION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406818" y="3877166"/>
            <a:ext cx="1583451" cy="1103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55"/>
              </a:lnSpc>
            </a:pPr>
            <a:r>
              <a:rPr lang="en-US" b="true" sz="6296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01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1781752" y="3714365"/>
            <a:ext cx="4615409" cy="4203134"/>
            <a:chOff x="0" y="0"/>
            <a:chExt cx="1215581" cy="110699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15581" cy="1106998"/>
            </a:xfrm>
            <a:custGeom>
              <a:avLst/>
              <a:gdLst/>
              <a:ahLst/>
              <a:cxnLst/>
              <a:rect r="r" b="b" t="t" l="l"/>
              <a:pathLst>
                <a:path h="1106998" w="1215581">
                  <a:moveTo>
                    <a:pt x="0" y="0"/>
                  </a:moveTo>
                  <a:lnTo>
                    <a:pt x="1215581" y="0"/>
                  </a:lnTo>
                  <a:lnTo>
                    <a:pt x="1215581" y="1106998"/>
                  </a:lnTo>
                  <a:lnTo>
                    <a:pt x="0" y="1106998"/>
                  </a:lnTo>
                  <a:close/>
                </a:path>
              </a:pathLst>
            </a:custGeom>
            <a:ln w="38100" cap="sq">
              <a:solidFill>
                <a:srgbClr val="EA9267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1215581" cy="11641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6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2282276" y="4923270"/>
            <a:ext cx="3614360" cy="3156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78"/>
              </a:lnSpc>
            </a:pPr>
            <a:r>
              <a:rPr lang="en-US" b="true" sz="1840" spc="93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MANY JOURNALS REJECT 60-90% OF PAPERS DUE TO : </a:t>
            </a:r>
          </a:p>
          <a:p>
            <a:pPr algn="l" marL="397330" indent="-198665" lvl="1">
              <a:lnSpc>
                <a:spcPts val="2778"/>
              </a:lnSpc>
              <a:buAutoNum type="arabicPeriod" startAt="1"/>
            </a:pPr>
            <a:r>
              <a:rPr lang="en-US" b="true" sz="1840" spc="93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LACK OF NOVELTY</a:t>
            </a:r>
          </a:p>
          <a:p>
            <a:pPr algn="l" marL="397330" indent="-198665" lvl="1">
              <a:lnSpc>
                <a:spcPts val="2778"/>
              </a:lnSpc>
              <a:buAutoNum type="arabicPeriod" startAt="1"/>
            </a:pPr>
            <a:r>
              <a:rPr lang="en-US" b="true" sz="1840" spc="93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WEAK METHODOLOGY</a:t>
            </a:r>
          </a:p>
          <a:p>
            <a:pPr algn="l" marL="397330" indent="-198665" lvl="1">
              <a:lnSpc>
                <a:spcPts val="2778"/>
              </a:lnSpc>
              <a:buAutoNum type="arabicPeriod" startAt="1"/>
            </a:pPr>
            <a:r>
              <a:rPr lang="en-US" b="true" sz="1840" spc="93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POOR STRUCTURE</a:t>
            </a:r>
          </a:p>
          <a:p>
            <a:pPr algn="l" marL="397330" indent="-198665" lvl="1">
              <a:lnSpc>
                <a:spcPts val="2778"/>
              </a:lnSpc>
              <a:buAutoNum type="arabicPeriod" startAt="1"/>
            </a:pPr>
            <a:r>
              <a:rPr lang="en-US" b="true" sz="1840" spc="93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WRITING QUALITY</a:t>
            </a:r>
          </a:p>
          <a:p>
            <a:pPr algn="l">
              <a:lnSpc>
                <a:spcPts val="2778"/>
              </a:lnSpc>
            </a:pPr>
          </a:p>
          <a:p>
            <a:pPr algn="l">
              <a:lnSpc>
                <a:spcPts val="2778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3251915" y="3896216"/>
            <a:ext cx="1675082" cy="1026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77"/>
              </a:lnSpc>
            </a:pPr>
            <a:r>
              <a:rPr lang="en-US" b="true" sz="5903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03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208782" y="4923270"/>
            <a:ext cx="3870437" cy="1394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78"/>
              </a:lnSpc>
            </a:pPr>
            <a:r>
              <a:rPr lang="en-US" b="true" sz="1840" spc="93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JOURNALS STRUGGLE WITH HIGH SUBMISSION RATES, INCREASING REJECTION RATES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461132" y="3877166"/>
            <a:ext cx="1365737" cy="1103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55"/>
              </a:lnSpc>
            </a:pPr>
            <a:r>
              <a:rPr lang="en-US" b="true" sz="6296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02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466913">
            <a:off x="458922" y="2966242"/>
            <a:ext cx="20477644" cy="14641516"/>
          </a:xfrm>
          <a:custGeom>
            <a:avLst/>
            <a:gdLst/>
            <a:ahLst/>
            <a:cxnLst/>
            <a:rect r="r" b="b" t="t" l="l"/>
            <a:pathLst>
              <a:path h="14641516" w="20477644">
                <a:moveTo>
                  <a:pt x="0" y="0"/>
                </a:moveTo>
                <a:lnTo>
                  <a:pt x="20477645" y="0"/>
                </a:lnTo>
                <a:lnTo>
                  <a:pt x="20477645" y="14641516"/>
                </a:lnTo>
                <a:lnTo>
                  <a:pt x="0" y="14641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862" y="925196"/>
            <a:ext cx="1639632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4131841" y="-1915390"/>
            <a:ext cx="10020822" cy="8229600"/>
          </a:xfrm>
          <a:custGeom>
            <a:avLst/>
            <a:gdLst/>
            <a:ahLst/>
            <a:cxnLst/>
            <a:rect r="r" b="b" t="t" l="l"/>
            <a:pathLst>
              <a:path h="8229600" w="10020822">
                <a:moveTo>
                  <a:pt x="0" y="0"/>
                </a:moveTo>
                <a:lnTo>
                  <a:pt x="10020822" y="0"/>
                </a:lnTo>
                <a:lnTo>
                  <a:pt x="10020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862" y="1083300"/>
            <a:ext cx="15788204" cy="1726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83"/>
              </a:lnSpc>
            </a:pPr>
            <a:r>
              <a:rPr lang="en-US" b="true" sz="4988" spc="194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OVERVIEW OF RESEARCH PUBLICATIONS AND JOURNAL LANDSCAPE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328578" y="3997367"/>
            <a:ext cx="11594053" cy="885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62"/>
              </a:lnSpc>
              <a:spcBef>
                <a:spcPct val="0"/>
              </a:spcBef>
            </a:pPr>
            <a:r>
              <a:rPr lang="en-US" b="true" sz="2425" spc="11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ACADEMIC PUBLISHING IS ESSENTIAL FOR SHARING KNOWLEDGE AND ADVANCING RESEARCH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85044" y="3824226"/>
            <a:ext cx="1583451" cy="1127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55"/>
              </a:lnSpc>
            </a:pPr>
            <a:r>
              <a:rPr lang="en-US" b="true" sz="6296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5526463"/>
            <a:ext cx="1365737" cy="1126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61"/>
              </a:lnSpc>
            </a:pPr>
            <a:r>
              <a:rPr lang="en-US" b="true" sz="6300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28578" y="5631238"/>
            <a:ext cx="11594053" cy="885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62"/>
              </a:lnSpc>
              <a:spcBef>
                <a:spcPct val="0"/>
              </a:spcBef>
            </a:pPr>
            <a:r>
              <a:rPr lang="en-US" b="true" sz="2425" spc="11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MAJOR PUBLISHERS: SPRINGER, ELSEVIER, WILEY, NATURE, IEEE, ETC.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3412" y="7224912"/>
            <a:ext cx="1675082" cy="1126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61"/>
              </a:lnSpc>
            </a:pPr>
            <a:r>
              <a:rPr lang="en-US" b="true" sz="6300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03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394437" y="7329687"/>
            <a:ext cx="11528194" cy="885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62"/>
              </a:lnSpc>
              <a:spcBef>
                <a:spcPct val="0"/>
              </a:spcBef>
            </a:pPr>
            <a:r>
              <a:rPr lang="en-US" b="true" sz="2425" spc="11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HIGH-IMPACT JOURNALS HAVE STRICT SELECTION CRITERIA, LEADING TO HIGH REJECTION RATES.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466913">
            <a:off x="458922" y="2966242"/>
            <a:ext cx="20477644" cy="14641516"/>
          </a:xfrm>
          <a:custGeom>
            <a:avLst/>
            <a:gdLst/>
            <a:ahLst/>
            <a:cxnLst/>
            <a:rect r="r" b="b" t="t" l="l"/>
            <a:pathLst>
              <a:path h="14641516" w="20477644">
                <a:moveTo>
                  <a:pt x="0" y="0"/>
                </a:moveTo>
                <a:lnTo>
                  <a:pt x="20477645" y="0"/>
                </a:lnTo>
                <a:lnTo>
                  <a:pt x="20477645" y="14641516"/>
                </a:lnTo>
                <a:lnTo>
                  <a:pt x="0" y="14641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862" y="925196"/>
            <a:ext cx="1639632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4131841" y="-1915390"/>
            <a:ext cx="10020822" cy="8229600"/>
          </a:xfrm>
          <a:custGeom>
            <a:avLst/>
            <a:gdLst/>
            <a:ahLst/>
            <a:cxnLst/>
            <a:rect r="r" b="b" t="t" l="l"/>
            <a:pathLst>
              <a:path h="8229600" w="10020822">
                <a:moveTo>
                  <a:pt x="0" y="0"/>
                </a:moveTo>
                <a:lnTo>
                  <a:pt x="10020822" y="0"/>
                </a:lnTo>
                <a:lnTo>
                  <a:pt x="10020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862" y="1083300"/>
            <a:ext cx="15788204" cy="842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83"/>
              </a:lnSpc>
            </a:pPr>
            <a:r>
              <a:rPr lang="en-US" b="true" sz="4988" spc="194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PROBLEM STATEMENT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862" y="2525635"/>
            <a:ext cx="12885572" cy="1799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62"/>
              </a:lnSpc>
              <a:spcBef>
                <a:spcPct val="0"/>
              </a:spcBef>
            </a:pPr>
            <a:r>
              <a:rPr lang="en-US" b="true" sz="2425" spc="11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HIGH REJECTION RATES OF RESEARCH PAPERS IN ACADEMIC JOURNALS DUE TO ISSUES LIKE LACK OF NOVELTY, METHODOLOGICAL FLAWS, POOR WRITING QUALITY, AND FAILURE TO MEET JOURNAL REQUIREMENTS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862" y="925196"/>
            <a:ext cx="1639632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4131841" y="-1915390"/>
            <a:ext cx="10020822" cy="8229600"/>
          </a:xfrm>
          <a:custGeom>
            <a:avLst/>
            <a:gdLst/>
            <a:ahLst/>
            <a:cxnLst/>
            <a:rect r="r" b="b" t="t" l="l"/>
            <a:pathLst>
              <a:path h="8229600" w="10020822">
                <a:moveTo>
                  <a:pt x="0" y="0"/>
                </a:moveTo>
                <a:lnTo>
                  <a:pt x="10020822" y="0"/>
                </a:lnTo>
                <a:lnTo>
                  <a:pt x="10020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312507" y="2865929"/>
          <a:ext cx="4227156" cy="7133247"/>
        </p:xfrm>
        <a:graphic>
          <a:graphicData uri="http://schemas.openxmlformats.org/drawingml/2006/table">
            <a:tbl>
              <a:tblPr/>
              <a:tblGrid>
                <a:gridCol w="1808364"/>
                <a:gridCol w="2418792"/>
              </a:tblGrid>
              <a:tr h="68757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Age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0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Occupation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M.Tech Student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0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Location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India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0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Paper Published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0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Papers Rejected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109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Goal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Publish first high-impact journal paper to boost academic profile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6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Motivation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Secure P.hd Admission and scholarship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266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Behaviour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Struggles with structuring and novelty, relies on supervisors for guidance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5" id="5"/>
          <p:cNvSpPr txBox="true"/>
          <p:nvPr/>
        </p:nvSpPr>
        <p:spPr>
          <a:xfrm rot="0">
            <a:off x="1028862" y="1083300"/>
            <a:ext cx="15788204" cy="842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83"/>
              </a:lnSpc>
            </a:pPr>
            <a:r>
              <a:rPr lang="en-US" b="true" sz="4988" spc="194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USER PERSONA</a:t>
            </a:r>
          </a:p>
        </p:txBody>
      </p:sp>
      <p:graphicFrame>
        <p:nvGraphicFramePr>
          <p:cNvPr name="Table 6" id="6"/>
          <p:cNvGraphicFramePr>
            <a:graphicFrameLocks noGrp="true"/>
          </p:cNvGraphicFramePr>
          <p:nvPr/>
        </p:nvGraphicFramePr>
        <p:xfrm>
          <a:off x="4722591" y="2865929"/>
          <a:ext cx="4227156" cy="7133247"/>
        </p:xfrm>
        <a:graphic>
          <a:graphicData uri="http://schemas.openxmlformats.org/drawingml/2006/table">
            <a:tbl>
              <a:tblPr/>
              <a:tblGrid>
                <a:gridCol w="1808364"/>
                <a:gridCol w="2418792"/>
              </a:tblGrid>
              <a:tr h="68757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Age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41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Occupation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Ph.D. Student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0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Location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USA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0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Paper Published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0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Papers Rejected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109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Goal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Complete Ph.D. with quality publications in reputed journals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109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Motivation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Achieve academic recognition and career growth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16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Behaviour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Actively engages in research, frequently revises papers based on feedback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7" id="7"/>
          <p:cNvSpPr txBox="true"/>
          <p:nvPr/>
        </p:nvSpPr>
        <p:spPr>
          <a:xfrm rot="0">
            <a:off x="4722591" y="2373017"/>
            <a:ext cx="2705288" cy="383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02"/>
              </a:lnSpc>
            </a:pPr>
            <a:r>
              <a:rPr lang="en-US" b="true" sz="2120">
                <a:solidFill>
                  <a:srgbClr val="D8A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 SARAH LEE</a:t>
            </a:r>
          </a:p>
        </p:txBody>
      </p:sp>
      <p:graphicFrame>
        <p:nvGraphicFramePr>
          <p:cNvPr name="Table 8" id="8"/>
          <p:cNvGraphicFramePr>
            <a:graphicFrameLocks noGrp="true"/>
          </p:cNvGraphicFramePr>
          <p:nvPr/>
        </p:nvGraphicFramePr>
        <p:xfrm>
          <a:off x="9325952" y="2865929"/>
          <a:ext cx="4227156" cy="7133247"/>
        </p:xfrm>
        <a:graphic>
          <a:graphicData uri="http://schemas.openxmlformats.org/drawingml/2006/table">
            <a:tbl>
              <a:tblPr/>
              <a:tblGrid>
                <a:gridCol w="1808364"/>
                <a:gridCol w="2418792"/>
              </a:tblGrid>
              <a:tr h="68757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Age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45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0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Occupation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Professor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0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Location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0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Paper Published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0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Papers Rejected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34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109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Goal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Maintain research reputation and publish in top-tier journals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148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Motivation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Enhance institutional reputation and contribute to research field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187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Behaviour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Expert researcher, faces rejection due to stringent journal criteria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9" id="9"/>
          <p:cNvSpPr txBox="true"/>
          <p:nvPr/>
        </p:nvSpPr>
        <p:spPr>
          <a:xfrm rot="0">
            <a:off x="9325952" y="2373017"/>
            <a:ext cx="3426136" cy="383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02"/>
              </a:lnSpc>
            </a:pPr>
            <a:r>
              <a:rPr lang="en-US" b="true" sz="2120">
                <a:solidFill>
                  <a:srgbClr val="D8A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3. DR. JOHN MILLER</a:t>
            </a:r>
          </a:p>
        </p:txBody>
      </p:sp>
      <p:graphicFrame>
        <p:nvGraphicFramePr>
          <p:cNvPr name="Table 10" id="10"/>
          <p:cNvGraphicFramePr>
            <a:graphicFrameLocks noGrp="true"/>
          </p:cNvGraphicFramePr>
          <p:nvPr/>
        </p:nvGraphicFramePr>
        <p:xfrm>
          <a:off x="13748337" y="2865929"/>
          <a:ext cx="4227156" cy="7133247"/>
        </p:xfrm>
        <a:graphic>
          <a:graphicData uri="http://schemas.openxmlformats.org/drawingml/2006/table">
            <a:tbl>
              <a:tblPr/>
              <a:tblGrid>
                <a:gridCol w="1808364"/>
                <a:gridCol w="2418792"/>
              </a:tblGrid>
              <a:tr h="68757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Age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38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6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Occupation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Professor + Ph.D. Researcher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0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Location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Germany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0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Paper Published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0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Papers Rejected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109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Goal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Balance academic duties and Ph.D. research while publishing quality papers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148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Motivation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Achieve Ph.D. degree while continuing professional academic work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148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EA926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Behaviour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Juggles multiple responsibilities, limited time for deep research revisions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11" id="11"/>
          <p:cNvSpPr txBox="true"/>
          <p:nvPr/>
        </p:nvSpPr>
        <p:spPr>
          <a:xfrm rot="0">
            <a:off x="312507" y="2373017"/>
            <a:ext cx="2705288" cy="383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02"/>
              </a:lnSpc>
            </a:pPr>
            <a:r>
              <a:rPr lang="en-US" b="true" sz="2120">
                <a:solidFill>
                  <a:srgbClr val="D8A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 AMIT SHARMA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748337" y="2373017"/>
            <a:ext cx="3636383" cy="383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02"/>
              </a:lnSpc>
            </a:pPr>
            <a:r>
              <a:rPr lang="en-US" b="true" sz="2120">
                <a:solidFill>
                  <a:srgbClr val="D8A0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4. PROF. EMILY WATSON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862" y="925196"/>
            <a:ext cx="1639632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4405391" y="-1590223"/>
            <a:ext cx="10020822" cy="8229600"/>
          </a:xfrm>
          <a:custGeom>
            <a:avLst/>
            <a:gdLst/>
            <a:ahLst/>
            <a:cxnLst/>
            <a:rect r="r" b="b" t="t" l="l"/>
            <a:pathLst>
              <a:path h="8229600" w="10020822">
                <a:moveTo>
                  <a:pt x="0" y="0"/>
                </a:moveTo>
                <a:lnTo>
                  <a:pt x="10020822" y="0"/>
                </a:lnTo>
                <a:lnTo>
                  <a:pt x="10020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862" y="1083300"/>
            <a:ext cx="15788204" cy="842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83"/>
              </a:lnSpc>
            </a:pPr>
            <a:r>
              <a:rPr lang="en-US" b="true" sz="4988" spc="194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USER JOURNEY (PROF. EMILY WATSON):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28700" y="2301334"/>
            <a:ext cx="16146959" cy="7744313"/>
            <a:chOff x="0" y="0"/>
            <a:chExt cx="21529278" cy="103257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529295" cy="10325813"/>
            </a:xfrm>
            <a:custGeom>
              <a:avLst/>
              <a:gdLst/>
              <a:ahLst/>
              <a:cxnLst/>
              <a:rect r="r" b="b" t="t" l="l"/>
              <a:pathLst>
                <a:path h="10325813" w="21529295">
                  <a:moveTo>
                    <a:pt x="0" y="714430"/>
                  </a:moveTo>
                  <a:cubicBezTo>
                    <a:pt x="0" y="319765"/>
                    <a:pt x="282448" y="0"/>
                    <a:pt x="630936" y="0"/>
                  </a:cubicBezTo>
                  <a:lnTo>
                    <a:pt x="20898358" y="0"/>
                  </a:lnTo>
                  <a:lnTo>
                    <a:pt x="20898358" y="14404"/>
                  </a:lnTo>
                  <a:lnTo>
                    <a:pt x="20898358" y="0"/>
                  </a:lnTo>
                  <a:cubicBezTo>
                    <a:pt x="21246720" y="0"/>
                    <a:pt x="21529295" y="319765"/>
                    <a:pt x="21529295" y="714430"/>
                  </a:cubicBezTo>
                  <a:lnTo>
                    <a:pt x="21516595" y="714430"/>
                  </a:lnTo>
                  <a:lnTo>
                    <a:pt x="21529295" y="714430"/>
                  </a:lnTo>
                  <a:lnTo>
                    <a:pt x="21529295" y="9611392"/>
                  </a:lnTo>
                  <a:lnTo>
                    <a:pt x="21516595" y="9611392"/>
                  </a:lnTo>
                  <a:lnTo>
                    <a:pt x="21529295" y="9611392"/>
                  </a:lnTo>
                  <a:cubicBezTo>
                    <a:pt x="21529295" y="10005913"/>
                    <a:pt x="21246846" y="10325813"/>
                    <a:pt x="20898358" y="10325813"/>
                  </a:cubicBezTo>
                  <a:lnTo>
                    <a:pt x="20898358" y="10311418"/>
                  </a:lnTo>
                  <a:lnTo>
                    <a:pt x="20898358" y="10325813"/>
                  </a:lnTo>
                  <a:lnTo>
                    <a:pt x="630936" y="10325813"/>
                  </a:lnTo>
                  <a:lnTo>
                    <a:pt x="630936" y="10311418"/>
                  </a:lnTo>
                  <a:lnTo>
                    <a:pt x="630936" y="10325813"/>
                  </a:lnTo>
                  <a:cubicBezTo>
                    <a:pt x="282448" y="10325813"/>
                    <a:pt x="0" y="10005912"/>
                    <a:pt x="0" y="9611392"/>
                  </a:cubicBezTo>
                  <a:lnTo>
                    <a:pt x="0" y="714430"/>
                  </a:lnTo>
                  <a:lnTo>
                    <a:pt x="12700" y="714430"/>
                  </a:lnTo>
                  <a:lnTo>
                    <a:pt x="0" y="714430"/>
                  </a:lnTo>
                  <a:moveTo>
                    <a:pt x="25400" y="714430"/>
                  </a:moveTo>
                  <a:lnTo>
                    <a:pt x="25400" y="9611392"/>
                  </a:lnTo>
                  <a:lnTo>
                    <a:pt x="12700" y="9611392"/>
                  </a:lnTo>
                  <a:lnTo>
                    <a:pt x="25400" y="9611392"/>
                  </a:lnTo>
                  <a:cubicBezTo>
                    <a:pt x="25400" y="9990069"/>
                    <a:pt x="296418" y="10297014"/>
                    <a:pt x="630936" y="10297014"/>
                  </a:cubicBezTo>
                  <a:lnTo>
                    <a:pt x="20898358" y="10297014"/>
                  </a:lnTo>
                  <a:cubicBezTo>
                    <a:pt x="21232749" y="10297014"/>
                    <a:pt x="21503895" y="9990069"/>
                    <a:pt x="21503895" y="9611392"/>
                  </a:cubicBezTo>
                  <a:lnTo>
                    <a:pt x="21503895" y="714430"/>
                  </a:lnTo>
                  <a:cubicBezTo>
                    <a:pt x="21503895" y="335753"/>
                    <a:pt x="21232876" y="28808"/>
                    <a:pt x="20898358" y="28808"/>
                  </a:cubicBezTo>
                  <a:lnTo>
                    <a:pt x="630936" y="28808"/>
                  </a:lnTo>
                  <a:lnTo>
                    <a:pt x="630936" y="14404"/>
                  </a:lnTo>
                  <a:lnTo>
                    <a:pt x="630936" y="28808"/>
                  </a:lnTo>
                  <a:cubicBezTo>
                    <a:pt x="296418" y="28808"/>
                    <a:pt x="25400" y="335753"/>
                    <a:pt x="25400" y="714430"/>
                  </a:cubicBezTo>
                  <a:close/>
                </a:path>
              </a:pathLst>
            </a:custGeom>
            <a:solidFill>
              <a:srgbClr val="FFFFFF">
                <a:alpha val="5490"/>
              </a:srgbClr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57275" y="2329909"/>
            <a:ext cx="16089809" cy="883146"/>
            <a:chOff x="0" y="0"/>
            <a:chExt cx="21453078" cy="117752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453094" cy="1177544"/>
            </a:xfrm>
            <a:custGeom>
              <a:avLst/>
              <a:gdLst/>
              <a:ahLst/>
              <a:cxnLst/>
              <a:rect r="r" b="b" t="t" l="l"/>
              <a:pathLst>
                <a:path h="1177544" w="21453094">
                  <a:moveTo>
                    <a:pt x="0" y="0"/>
                  </a:moveTo>
                  <a:lnTo>
                    <a:pt x="21453094" y="0"/>
                  </a:lnTo>
                  <a:lnTo>
                    <a:pt x="21453094" y="1177544"/>
                  </a:lnTo>
                  <a:lnTo>
                    <a:pt x="0" y="1177544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365795" y="2524577"/>
            <a:ext cx="2596158" cy="493811"/>
            <a:chOff x="0" y="0"/>
            <a:chExt cx="3461543" cy="65841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461543" cy="658415"/>
            </a:xfrm>
            <a:custGeom>
              <a:avLst/>
              <a:gdLst/>
              <a:ahLst/>
              <a:cxnLst/>
              <a:rect r="r" b="b" t="t" l="l"/>
              <a:pathLst>
                <a:path h="658415" w="3461543">
                  <a:moveTo>
                    <a:pt x="0" y="0"/>
                  </a:moveTo>
                  <a:lnTo>
                    <a:pt x="3461543" y="0"/>
                  </a:lnTo>
                  <a:lnTo>
                    <a:pt x="3461543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11" id="11"/>
            <p:cNvSpPr txBox="true"/>
            <p:nvPr/>
          </p:nvSpPr>
          <p:spPr>
            <a:xfrm>
              <a:off x="0" y="-104775"/>
              <a:ext cx="3461543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 b="true">
                  <a:solidFill>
                    <a:srgbClr val="E0E4E6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Stage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588520" y="2524577"/>
            <a:ext cx="4200376" cy="493811"/>
            <a:chOff x="0" y="0"/>
            <a:chExt cx="5600502" cy="65841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600502" cy="658415"/>
            </a:xfrm>
            <a:custGeom>
              <a:avLst/>
              <a:gdLst/>
              <a:ahLst/>
              <a:cxnLst/>
              <a:rect r="r" b="b" t="t" l="l"/>
              <a:pathLst>
                <a:path h="658415" w="5600502">
                  <a:moveTo>
                    <a:pt x="0" y="0"/>
                  </a:moveTo>
                  <a:lnTo>
                    <a:pt x="5600502" y="0"/>
                  </a:lnTo>
                  <a:lnTo>
                    <a:pt x="5600502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14" id="14"/>
            <p:cNvSpPr txBox="true"/>
            <p:nvPr/>
          </p:nvSpPr>
          <p:spPr>
            <a:xfrm>
              <a:off x="0" y="-104775"/>
              <a:ext cx="5600502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 b="true">
                  <a:solidFill>
                    <a:srgbClr val="E0E4E6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Actions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415462" y="2524577"/>
            <a:ext cx="2591395" cy="493811"/>
            <a:chOff x="0" y="0"/>
            <a:chExt cx="3455193" cy="65841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455193" cy="658415"/>
            </a:xfrm>
            <a:custGeom>
              <a:avLst/>
              <a:gdLst/>
              <a:ahLst/>
              <a:cxnLst/>
              <a:rect r="r" b="b" t="t" l="l"/>
              <a:pathLst>
                <a:path h="658415" w="3455193">
                  <a:moveTo>
                    <a:pt x="0" y="0"/>
                  </a:moveTo>
                  <a:lnTo>
                    <a:pt x="3455193" y="0"/>
                  </a:lnTo>
                  <a:lnTo>
                    <a:pt x="3455193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17" id="17"/>
            <p:cNvSpPr txBox="true"/>
            <p:nvPr/>
          </p:nvSpPr>
          <p:spPr>
            <a:xfrm>
              <a:off x="0" y="-104775"/>
              <a:ext cx="3455193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 b="true">
                  <a:solidFill>
                    <a:srgbClr val="E0E4E6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Emotion (Emoji)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633424" y="2524577"/>
            <a:ext cx="4205139" cy="493811"/>
            <a:chOff x="0" y="0"/>
            <a:chExt cx="5606852" cy="65841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606852" cy="658415"/>
            </a:xfrm>
            <a:custGeom>
              <a:avLst/>
              <a:gdLst/>
              <a:ahLst/>
              <a:cxnLst/>
              <a:rect r="r" b="b" t="t" l="l"/>
              <a:pathLst>
                <a:path h="658415" w="5606852">
                  <a:moveTo>
                    <a:pt x="0" y="0"/>
                  </a:moveTo>
                  <a:lnTo>
                    <a:pt x="5606852" y="0"/>
                  </a:lnTo>
                  <a:lnTo>
                    <a:pt x="5606852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20" id="20"/>
            <p:cNvSpPr txBox="true"/>
            <p:nvPr/>
          </p:nvSpPr>
          <p:spPr>
            <a:xfrm>
              <a:off x="0" y="-104775"/>
              <a:ext cx="5606852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 b="true">
                  <a:solidFill>
                    <a:srgbClr val="E0E4E6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Pain Points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57275" y="3213056"/>
            <a:ext cx="16089809" cy="1376958"/>
            <a:chOff x="0" y="0"/>
            <a:chExt cx="21453078" cy="183594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1453094" cy="1835912"/>
            </a:xfrm>
            <a:custGeom>
              <a:avLst/>
              <a:gdLst/>
              <a:ahLst/>
              <a:cxnLst/>
              <a:rect r="r" b="b" t="t" l="l"/>
              <a:pathLst>
                <a:path h="1835912" w="21453094">
                  <a:moveTo>
                    <a:pt x="0" y="0"/>
                  </a:moveTo>
                  <a:lnTo>
                    <a:pt x="21453094" y="0"/>
                  </a:lnTo>
                  <a:lnTo>
                    <a:pt x="21453094" y="1835912"/>
                  </a:lnTo>
                  <a:lnTo>
                    <a:pt x="0" y="18359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365795" y="3407722"/>
            <a:ext cx="2596158" cy="493811"/>
            <a:chOff x="0" y="0"/>
            <a:chExt cx="3461543" cy="65841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461543" cy="658415"/>
            </a:xfrm>
            <a:custGeom>
              <a:avLst/>
              <a:gdLst/>
              <a:ahLst/>
              <a:cxnLst/>
              <a:rect r="r" b="b" t="t" l="l"/>
              <a:pathLst>
                <a:path h="658415" w="3461543">
                  <a:moveTo>
                    <a:pt x="0" y="0"/>
                  </a:moveTo>
                  <a:lnTo>
                    <a:pt x="3461543" y="0"/>
                  </a:lnTo>
                  <a:lnTo>
                    <a:pt x="3461543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25" id="25"/>
            <p:cNvSpPr txBox="true"/>
            <p:nvPr/>
          </p:nvSpPr>
          <p:spPr>
            <a:xfrm>
              <a:off x="0" y="-104775"/>
              <a:ext cx="3461543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Awareness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588520" y="3407722"/>
            <a:ext cx="4200376" cy="987624"/>
            <a:chOff x="0" y="0"/>
            <a:chExt cx="5600502" cy="131683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5600502" cy="1316832"/>
            </a:xfrm>
            <a:custGeom>
              <a:avLst/>
              <a:gdLst/>
              <a:ahLst/>
              <a:cxnLst/>
              <a:rect r="r" b="b" t="t" l="l"/>
              <a:pathLst>
                <a:path h="1316832" w="5600502">
                  <a:moveTo>
                    <a:pt x="0" y="0"/>
                  </a:moveTo>
                  <a:lnTo>
                    <a:pt x="5600502" y="0"/>
                  </a:lnTo>
                  <a:lnTo>
                    <a:pt x="5600502" y="1316832"/>
                  </a:lnTo>
                  <a:lnTo>
                    <a:pt x="0" y="1316832"/>
                  </a:lnTo>
                  <a:close/>
                </a:path>
              </a:pathLst>
            </a:custGeom>
          </p:spPr>
        </p:sp>
        <p:sp>
          <p:nvSpPr>
            <p:cNvPr name="TextBox 28" id="28"/>
            <p:cNvSpPr txBox="true"/>
            <p:nvPr/>
          </p:nvSpPr>
          <p:spPr>
            <a:xfrm>
              <a:off x="0" y="-104775"/>
              <a:ext cx="5600502" cy="142160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Need to publish paper for completing P.hd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9415462" y="3407722"/>
            <a:ext cx="2591395" cy="512861"/>
            <a:chOff x="0" y="0"/>
            <a:chExt cx="3455193" cy="68381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3455193" cy="683815"/>
            </a:xfrm>
            <a:custGeom>
              <a:avLst/>
              <a:gdLst/>
              <a:ahLst/>
              <a:cxnLst/>
              <a:rect r="r" b="b" t="t" l="l"/>
              <a:pathLst>
                <a:path h="683815" w="3455193">
                  <a:moveTo>
                    <a:pt x="0" y="0"/>
                  </a:moveTo>
                  <a:lnTo>
                    <a:pt x="3455193" y="0"/>
                  </a:lnTo>
                  <a:lnTo>
                    <a:pt x="3455193" y="683815"/>
                  </a:lnTo>
                  <a:lnTo>
                    <a:pt x="0" y="683815"/>
                  </a:lnTo>
                  <a:close/>
                </a:path>
              </a:pathLst>
            </a:custGeom>
          </p:spPr>
        </p:sp>
        <p:sp>
          <p:nvSpPr>
            <p:cNvPr name="TextBox 31" id="31"/>
            <p:cNvSpPr txBox="true"/>
            <p:nvPr/>
          </p:nvSpPr>
          <p:spPr>
            <a:xfrm>
              <a:off x="0" y="-104775"/>
              <a:ext cx="3455193" cy="7885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😟  Overwhelmed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2633424" y="3407722"/>
            <a:ext cx="4205139" cy="493811"/>
            <a:chOff x="0" y="0"/>
            <a:chExt cx="5606852" cy="658415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606852" cy="658415"/>
            </a:xfrm>
            <a:custGeom>
              <a:avLst/>
              <a:gdLst/>
              <a:ahLst/>
              <a:cxnLst/>
              <a:rect r="r" b="b" t="t" l="l"/>
              <a:pathLst>
                <a:path h="658415" w="5606852">
                  <a:moveTo>
                    <a:pt x="0" y="0"/>
                  </a:moveTo>
                  <a:lnTo>
                    <a:pt x="5606852" y="0"/>
                  </a:lnTo>
                  <a:lnTo>
                    <a:pt x="5606852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34" id="34"/>
            <p:cNvSpPr txBox="true"/>
            <p:nvPr/>
          </p:nvSpPr>
          <p:spPr>
            <a:xfrm>
              <a:off x="0" y="-104775"/>
              <a:ext cx="5606852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Limited Time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057275" y="4590013"/>
            <a:ext cx="16089809" cy="902196"/>
            <a:chOff x="0" y="0"/>
            <a:chExt cx="21453078" cy="1202928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1453094" cy="1202944"/>
            </a:xfrm>
            <a:custGeom>
              <a:avLst/>
              <a:gdLst/>
              <a:ahLst/>
              <a:cxnLst/>
              <a:rect r="r" b="b" t="t" l="l"/>
              <a:pathLst>
                <a:path h="1202944" w="21453094">
                  <a:moveTo>
                    <a:pt x="0" y="0"/>
                  </a:moveTo>
                  <a:lnTo>
                    <a:pt x="21453094" y="0"/>
                  </a:lnTo>
                  <a:lnTo>
                    <a:pt x="21453094" y="1202944"/>
                  </a:lnTo>
                  <a:lnTo>
                    <a:pt x="0" y="1202944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1365795" y="4784681"/>
            <a:ext cx="2596158" cy="493811"/>
            <a:chOff x="0" y="0"/>
            <a:chExt cx="3461543" cy="658415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3461543" cy="658415"/>
            </a:xfrm>
            <a:custGeom>
              <a:avLst/>
              <a:gdLst/>
              <a:ahLst/>
              <a:cxnLst/>
              <a:rect r="r" b="b" t="t" l="l"/>
              <a:pathLst>
                <a:path h="658415" w="3461543">
                  <a:moveTo>
                    <a:pt x="0" y="0"/>
                  </a:moveTo>
                  <a:lnTo>
                    <a:pt x="3461543" y="0"/>
                  </a:lnTo>
                  <a:lnTo>
                    <a:pt x="3461543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39" id="39"/>
            <p:cNvSpPr txBox="true"/>
            <p:nvPr/>
          </p:nvSpPr>
          <p:spPr>
            <a:xfrm>
              <a:off x="0" y="-104775"/>
              <a:ext cx="3461543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Consideration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4588520" y="4784681"/>
            <a:ext cx="4200376" cy="493811"/>
            <a:chOff x="0" y="0"/>
            <a:chExt cx="5600502" cy="658415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5600502" cy="658415"/>
            </a:xfrm>
            <a:custGeom>
              <a:avLst/>
              <a:gdLst/>
              <a:ahLst/>
              <a:cxnLst/>
              <a:rect r="r" b="b" t="t" l="l"/>
              <a:pathLst>
                <a:path h="658415" w="5600502">
                  <a:moveTo>
                    <a:pt x="0" y="0"/>
                  </a:moveTo>
                  <a:lnTo>
                    <a:pt x="5600502" y="0"/>
                  </a:lnTo>
                  <a:lnTo>
                    <a:pt x="5600502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42" id="42"/>
            <p:cNvSpPr txBox="true"/>
            <p:nvPr/>
          </p:nvSpPr>
          <p:spPr>
            <a:xfrm>
              <a:off x="0" y="-104775"/>
              <a:ext cx="5600502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Choose topic and Journal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9415462" y="4784681"/>
            <a:ext cx="2591395" cy="512861"/>
            <a:chOff x="0" y="0"/>
            <a:chExt cx="3455193" cy="683815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3455193" cy="683815"/>
            </a:xfrm>
            <a:custGeom>
              <a:avLst/>
              <a:gdLst/>
              <a:ahLst/>
              <a:cxnLst/>
              <a:rect r="r" b="b" t="t" l="l"/>
              <a:pathLst>
                <a:path h="683815" w="3455193">
                  <a:moveTo>
                    <a:pt x="0" y="0"/>
                  </a:moveTo>
                  <a:lnTo>
                    <a:pt x="3455193" y="0"/>
                  </a:lnTo>
                  <a:lnTo>
                    <a:pt x="3455193" y="683815"/>
                  </a:lnTo>
                  <a:lnTo>
                    <a:pt x="0" y="683815"/>
                  </a:lnTo>
                  <a:close/>
                </a:path>
              </a:pathLst>
            </a:custGeom>
          </p:spPr>
        </p:sp>
        <p:sp>
          <p:nvSpPr>
            <p:cNvPr name="TextBox 45" id="45"/>
            <p:cNvSpPr txBox="true"/>
            <p:nvPr/>
          </p:nvSpPr>
          <p:spPr>
            <a:xfrm>
              <a:off x="0" y="-104775"/>
              <a:ext cx="3455193" cy="7885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🤔 Confused</a:t>
              </a: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2633424" y="4784681"/>
            <a:ext cx="4205139" cy="493811"/>
            <a:chOff x="0" y="0"/>
            <a:chExt cx="5606852" cy="658415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5606852" cy="658415"/>
            </a:xfrm>
            <a:custGeom>
              <a:avLst/>
              <a:gdLst/>
              <a:ahLst/>
              <a:cxnLst/>
              <a:rect r="r" b="b" t="t" l="l"/>
              <a:pathLst>
                <a:path h="658415" w="5606852">
                  <a:moveTo>
                    <a:pt x="0" y="0"/>
                  </a:moveTo>
                  <a:lnTo>
                    <a:pt x="5606852" y="0"/>
                  </a:lnTo>
                  <a:lnTo>
                    <a:pt x="5606852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48" id="48"/>
            <p:cNvSpPr txBox="true"/>
            <p:nvPr/>
          </p:nvSpPr>
          <p:spPr>
            <a:xfrm>
              <a:off x="0" y="-104775"/>
              <a:ext cx="5606852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Difficult to find P.hd topic</a:t>
              </a: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057275" y="5492209"/>
            <a:ext cx="16089809" cy="902196"/>
            <a:chOff x="0" y="0"/>
            <a:chExt cx="21453078" cy="1202928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21453094" cy="1202944"/>
            </a:xfrm>
            <a:custGeom>
              <a:avLst/>
              <a:gdLst/>
              <a:ahLst/>
              <a:cxnLst/>
              <a:rect r="r" b="b" t="t" l="l"/>
              <a:pathLst>
                <a:path h="1202944" w="21453094">
                  <a:moveTo>
                    <a:pt x="0" y="0"/>
                  </a:moveTo>
                  <a:lnTo>
                    <a:pt x="21453094" y="0"/>
                  </a:lnTo>
                  <a:lnTo>
                    <a:pt x="21453094" y="1202944"/>
                  </a:lnTo>
                  <a:lnTo>
                    <a:pt x="0" y="12029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51" id="51"/>
          <p:cNvGrpSpPr/>
          <p:nvPr/>
        </p:nvGrpSpPr>
        <p:grpSpPr>
          <a:xfrm rot="0">
            <a:off x="1365795" y="5686877"/>
            <a:ext cx="2115592" cy="493811"/>
            <a:chOff x="0" y="0"/>
            <a:chExt cx="2820789" cy="658415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2820789" cy="658415"/>
            </a:xfrm>
            <a:custGeom>
              <a:avLst/>
              <a:gdLst/>
              <a:ahLst/>
              <a:cxnLst/>
              <a:rect r="r" b="b" t="t" l="l"/>
              <a:pathLst>
                <a:path h="658415" w="2820789">
                  <a:moveTo>
                    <a:pt x="0" y="0"/>
                  </a:moveTo>
                  <a:lnTo>
                    <a:pt x="2820789" y="0"/>
                  </a:lnTo>
                  <a:lnTo>
                    <a:pt x="2820789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53" id="53"/>
            <p:cNvSpPr txBox="true"/>
            <p:nvPr/>
          </p:nvSpPr>
          <p:spPr>
            <a:xfrm>
              <a:off x="0" y="-104775"/>
              <a:ext cx="2820789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Paper Writing</a:t>
              </a: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4588520" y="5686877"/>
            <a:ext cx="4334444" cy="493811"/>
            <a:chOff x="0" y="0"/>
            <a:chExt cx="5779259" cy="658415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5779259" cy="658415"/>
            </a:xfrm>
            <a:custGeom>
              <a:avLst/>
              <a:gdLst/>
              <a:ahLst/>
              <a:cxnLst/>
              <a:rect r="r" b="b" t="t" l="l"/>
              <a:pathLst>
                <a:path h="658415" w="5779259">
                  <a:moveTo>
                    <a:pt x="0" y="0"/>
                  </a:moveTo>
                  <a:lnTo>
                    <a:pt x="5779259" y="0"/>
                  </a:lnTo>
                  <a:lnTo>
                    <a:pt x="5779259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56" id="56"/>
            <p:cNvSpPr txBox="true"/>
            <p:nvPr/>
          </p:nvSpPr>
          <p:spPr>
            <a:xfrm>
              <a:off x="0" y="-104775"/>
              <a:ext cx="5779259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Juggling between job &amp; research</a:t>
              </a:r>
            </a:p>
          </p:txBody>
        </p:sp>
      </p:grpSp>
      <p:grpSp>
        <p:nvGrpSpPr>
          <p:cNvPr name="Group 57" id="57"/>
          <p:cNvGrpSpPr/>
          <p:nvPr/>
        </p:nvGrpSpPr>
        <p:grpSpPr>
          <a:xfrm rot="0">
            <a:off x="9415462" y="5686877"/>
            <a:ext cx="2591395" cy="512861"/>
            <a:chOff x="0" y="0"/>
            <a:chExt cx="3455193" cy="683815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3455193" cy="683815"/>
            </a:xfrm>
            <a:custGeom>
              <a:avLst/>
              <a:gdLst/>
              <a:ahLst/>
              <a:cxnLst/>
              <a:rect r="r" b="b" t="t" l="l"/>
              <a:pathLst>
                <a:path h="683815" w="3455193">
                  <a:moveTo>
                    <a:pt x="0" y="0"/>
                  </a:moveTo>
                  <a:lnTo>
                    <a:pt x="3455193" y="0"/>
                  </a:lnTo>
                  <a:lnTo>
                    <a:pt x="3455193" y="683815"/>
                  </a:lnTo>
                  <a:lnTo>
                    <a:pt x="0" y="683815"/>
                  </a:lnTo>
                  <a:close/>
                </a:path>
              </a:pathLst>
            </a:custGeom>
          </p:spPr>
        </p:sp>
        <p:sp>
          <p:nvSpPr>
            <p:cNvPr name="TextBox 59" id="59"/>
            <p:cNvSpPr txBox="true"/>
            <p:nvPr/>
          </p:nvSpPr>
          <p:spPr>
            <a:xfrm>
              <a:off x="0" y="-104775"/>
              <a:ext cx="3455193" cy="7885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😓 Streesed</a:t>
              </a:r>
            </a:p>
          </p:txBody>
        </p:sp>
      </p:grpSp>
      <p:grpSp>
        <p:nvGrpSpPr>
          <p:cNvPr name="Group 60" id="60"/>
          <p:cNvGrpSpPr/>
          <p:nvPr/>
        </p:nvGrpSpPr>
        <p:grpSpPr>
          <a:xfrm rot="0">
            <a:off x="12633424" y="5686877"/>
            <a:ext cx="4205139" cy="493811"/>
            <a:chOff x="0" y="0"/>
            <a:chExt cx="5606852" cy="658415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5606852" cy="658415"/>
            </a:xfrm>
            <a:custGeom>
              <a:avLst/>
              <a:gdLst/>
              <a:ahLst/>
              <a:cxnLst/>
              <a:rect r="r" b="b" t="t" l="l"/>
              <a:pathLst>
                <a:path h="658415" w="5606852">
                  <a:moveTo>
                    <a:pt x="0" y="0"/>
                  </a:moveTo>
                  <a:lnTo>
                    <a:pt x="5606852" y="0"/>
                  </a:lnTo>
                  <a:lnTo>
                    <a:pt x="5606852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62" id="62"/>
            <p:cNvSpPr txBox="true"/>
            <p:nvPr/>
          </p:nvSpPr>
          <p:spPr>
            <a:xfrm>
              <a:off x="0" y="-104775"/>
              <a:ext cx="5606852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Poor paper quality</a:t>
              </a:r>
            </a:p>
          </p:txBody>
        </p:sp>
      </p:grpSp>
      <p:grpSp>
        <p:nvGrpSpPr>
          <p:cNvPr name="Group 63" id="63"/>
          <p:cNvGrpSpPr/>
          <p:nvPr/>
        </p:nvGrpSpPr>
        <p:grpSpPr>
          <a:xfrm rot="0">
            <a:off x="1057275" y="6394406"/>
            <a:ext cx="16089809" cy="902196"/>
            <a:chOff x="0" y="0"/>
            <a:chExt cx="21453078" cy="1202928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21453094" cy="1202944"/>
            </a:xfrm>
            <a:custGeom>
              <a:avLst/>
              <a:gdLst/>
              <a:ahLst/>
              <a:cxnLst/>
              <a:rect r="r" b="b" t="t" l="l"/>
              <a:pathLst>
                <a:path h="1202944" w="21453094">
                  <a:moveTo>
                    <a:pt x="0" y="0"/>
                  </a:moveTo>
                  <a:lnTo>
                    <a:pt x="21453094" y="0"/>
                  </a:lnTo>
                  <a:lnTo>
                    <a:pt x="21453094" y="1202944"/>
                  </a:lnTo>
                  <a:lnTo>
                    <a:pt x="0" y="1202944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</p:sp>
      </p:grpSp>
      <p:grpSp>
        <p:nvGrpSpPr>
          <p:cNvPr name="Group 65" id="65"/>
          <p:cNvGrpSpPr/>
          <p:nvPr/>
        </p:nvGrpSpPr>
        <p:grpSpPr>
          <a:xfrm rot="0">
            <a:off x="1365795" y="6589072"/>
            <a:ext cx="2276612" cy="493811"/>
            <a:chOff x="0" y="0"/>
            <a:chExt cx="3035483" cy="658415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3035483" cy="658415"/>
            </a:xfrm>
            <a:custGeom>
              <a:avLst/>
              <a:gdLst/>
              <a:ahLst/>
              <a:cxnLst/>
              <a:rect r="r" b="b" t="t" l="l"/>
              <a:pathLst>
                <a:path h="658415" w="3035483">
                  <a:moveTo>
                    <a:pt x="0" y="0"/>
                  </a:moveTo>
                  <a:lnTo>
                    <a:pt x="3035483" y="0"/>
                  </a:lnTo>
                  <a:lnTo>
                    <a:pt x="3035483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67" id="67"/>
            <p:cNvSpPr txBox="true"/>
            <p:nvPr/>
          </p:nvSpPr>
          <p:spPr>
            <a:xfrm>
              <a:off x="0" y="-104775"/>
              <a:ext cx="3035483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Pre-Submission</a:t>
              </a:r>
            </a:p>
          </p:txBody>
        </p:sp>
      </p:grpSp>
      <p:grpSp>
        <p:nvGrpSpPr>
          <p:cNvPr name="Group 68" id="68"/>
          <p:cNvGrpSpPr/>
          <p:nvPr/>
        </p:nvGrpSpPr>
        <p:grpSpPr>
          <a:xfrm rot="0">
            <a:off x="4588520" y="6589072"/>
            <a:ext cx="4513659" cy="493811"/>
            <a:chOff x="0" y="0"/>
            <a:chExt cx="6018212" cy="658415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6018212" cy="658415"/>
            </a:xfrm>
            <a:custGeom>
              <a:avLst/>
              <a:gdLst/>
              <a:ahLst/>
              <a:cxnLst/>
              <a:rect r="r" b="b" t="t" l="l"/>
              <a:pathLst>
                <a:path h="658415" w="6018212">
                  <a:moveTo>
                    <a:pt x="0" y="0"/>
                  </a:moveTo>
                  <a:lnTo>
                    <a:pt x="6018212" y="0"/>
                  </a:lnTo>
                  <a:lnTo>
                    <a:pt x="6018212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70" id="70"/>
            <p:cNvSpPr txBox="true"/>
            <p:nvPr/>
          </p:nvSpPr>
          <p:spPr>
            <a:xfrm>
              <a:off x="0" y="-104775"/>
              <a:ext cx="6018213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Want feedback before submission</a:t>
              </a:r>
            </a:p>
          </p:txBody>
        </p:sp>
      </p:grpSp>
      <p:grpSp>
        <p:nvGrpSpPr>
          <p:cNvPr name="Group 71" id="71"/>
          <p:cNvGrpSpPr/>
          <p:nvPr/>
        </p:nvGrpSpPr>
        <p:grpSpPr>
          <a:xfrm rot="0">
            <a:off x="9415462" y="6589072"/>
            <a:ext cx="2591395" cy="512861"/>
            <a:chOff x="0" y="0"/>
            <a:chExt cx="3455193" cy="683815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3455193" cy="683815"/>
            </a:xfrm>
            <a:custGeom>
              <a:avLst/>
              <a:gdLst/>
              <a:ahLst/>
              <a:cxnLst/>
              <a:rect r="r" b="b" t="t" l="l"/>
              <a:pathLst>
                <a:path h="683815" w="3455193">
                  <a:moveTo>
                    <a:pt x="0" y="0"/>
                  </a:moveTo>
                  <a:lnTo>
                    <a:pt x="3455193" y="0"/>
                  </a:lnTo>
                  <a:lnTo>
                    <a:pt x="3455193" y="683815"/>
                  </a:lnTo>
                  <a:lnTo>
                    <a:pt x="0" y="683815"/>
                  </a:lnTo>
                  <a:close/>
                </a:path>
              </a:pathLst>
            </a:custGeom>
          </p:spPr>
        </p:sp>
        <p:sp>
          <p:nvSpPr>
            <p:cNvPr name="TextBox 73" id="73"/>
            <p:cNvSpPr txBox="true"/>
            <p:nvPr/>
          </p:nvSpPr>
          <p:spPr>
            <a:xfrm>
              <a:off x="0" y="-104775"/>
              <a:ext cx="3455193" cy="7885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🙂 Hopeful</a:t>
              </a:r>
            </a:p>
          </p:txBody>
        </p:sp>
      </p:grpSp>
      <p:grpSp>
        <p:nvGrpSpPr>
          <p:cNvPr name="Group 74" id="74"/>
          <p:cNvGrpSpPr/>
          <p:nvPr/>
        </p:nvGrpSpPr>
        <p:grpSpPr>
          <a:xfrm rot="0">
            <a:off x="12633424" y="6589072"/>
            <a:ext cx="4205139" cy="493811"/>
            <a:chOff x="0" y="0"/>
            <a:chExt cx="5606852" cy="658415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5606852" cy="658415"/>
            </a:xfrm>
            <a:custGeom>
              <a:avLst/>
              <a:gdLst/>
              <a:ahLst/>
              <a:cxnLst/>
              <a:rect r="r" b="b" t="t" l="l"/>
              <a:pathLst>
                <a:path h="658415" w="5606852">
                  <a:moveTo>
                    <a:pt x="0" y="0"/>
                  </a:moveTo>
                  <a:lnTo>
                    <a:pt x="5606852" y="0"/>
                  </a:lnTo>
                  <a:lnTo>
                    <a:pt x="5606852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76" id="76"/>
            <p:cNvSpPr txBox="true"/>
            <p:nvPr/>
          </p:nvSpPr>
          <p:spPr>
            <a:xfrm>
              <a:off x="0" y="-104775"/>
              <a:ext cx="5606852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Takes lot of time from peer</a:t>
              </a:r>
            </a:p>
          </p:txBody>
        </p:sp>
      </p:grpSp>
      <p:grpSp>
        <p:nvGrpSpPr>
          <p:cNvPr name="Group 77" id="77"/>
          <p:cNvGrpSpPr/>
          <p:nvPr/>
        </p:nvGrpSpPr>
        <p:grpSpPr>
          <a:xfrm rot="0">
            <a:off x="1057275" y="7296602"/>
            <a:ext cx="16089809" cy="902196"/>
            <a:chOff x="0" y="0"/>
            <a:chExt cx="21453078" cy="1202928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21453094" cy="1202944"/>
            </a:xfrm>
            <a:custGeom>
              <a:avLst/>
              <a:gdLst/>
              <a:ahLst/>
              <a:cxnLst/>
              <a:rect r="r" b="b" t="t" l="l"/>
              <a:pathLst>
                <a:path h="1202944" w="21453094">
                  <a:moveTo>
                    <a:pt x="0" y="0"/>
                  </a:moveTo>
                  <a:lnTo>
                    <a:pt x="21453094" y="0"/>
                  </a:lnTo>
                  <a:lnTo>
                    <a:pt x="21453094" y="1202944"/>
                  </a:lnTo>
                  <a:lnTo>
                    <a:pt x="0" y="12029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79" id="79"/>
          <p:cNvGrpSpPr/>
          <p:nvPr/>
        </p:nvGrpSpPr>
        <p:grpSpPr>
          <a:xfrm rot="0">
            <a:off x="1365795" y="7491268"/>
            <a:ext cx="2596158" cy="493811"/>
            <a:chOff x="0" y="0"/>
            <a:chExt cx="3461543" cy="658415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3461543" cy="658415"/>
            </a:xfrm>
            <a:custGeom>
              <a:avLst/>
              <a:gdLst/>
              <a:ahLst/>
              <a:cxnLst/>
              <a:rect r="r" b="b" t="t" l="l"/>
              <a:pathLst>
                <a:path h="658415" w="3461543">
                  <a:moveTo>
                    <a:pt x="0" y="0"/>
                  </a:moveTo>
                  <a:lnTo>
                    <a:pt x="3461543" y="0"/>
                  </a:lnTo>
                  <a:lnTo>
                    <a:pt x="3461543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81" id="81"/>
            <p:cNvSpPr txBox="true"/>
            <p:nvPr/>
          </p:nvSpPr>
          <p:spPr>
            <a:xfrm>
              <a:off x="0" y="-104775"/>
              <a:ext cx="3461543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Feedback</a:t>
              </a:r>
            </a:p>
          </p:txBody>
        </p:sp>
      </p:grpSp>
      <p:grpSp>
        <p:nvGrpSpPr>
          <p:cNvPr name="Group 82" id="82"/>
          <p:cNvGrpSpPr/>
          <p:nvPr/>
        </p:nvGrpSpPr>
        <p:grpSpPr>
          <a:xfrm rot="0">
            <a:off x="4588520" y="7491268"/>
            <a:ext cx="4200376" cy="493811"/>
            <a:chOff x="0" y="0"/>
            <a:chExt cx="5600502" cy="658415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0" y="0"/>
              <a:ext cx="5600502" cy="658415"/>
            </a:xfrm>
            <a:custGeom>
              <a:avLst/>
              <a:gdLst/>
              <a:ahLst/>
              <a:cxnLst/>
              <a:rect r="r" b="b" t="t" l="l"/>
              <a:pathLst>
                <a:path h="658415" w="5600502">
                  <a:moveTo>
                    <a:pt x="0" y="0"/>
                  </a:moveTo>
                  <a:lnTo>
                    <a:pt x="5600502" y="0"/>
                  </a:lnTo>
                  <a:lnTo>
                    <a:pt x="5600502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84" id="84"/>
            <p:cNvSpPr txBox="true"/>
            <p:nvPr/>
          </p:nvSpPr>
          <p:spPr>
            <a:xfrm>
              <a:off x="0" y="-104775"/>
              <a:ext cx="5600502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Got negative feedback</a:t>
              </a:r>
            </a:p>
          </p:txBody>
        </p:sp>
      </p:grpSp>
      <p:grpSp>
        <p:nvGrpSpPr>
          <p:cNvPr name="Group 85" id="85"/>
          <p:cNvGrpSpPr/>
          <p:nvPr/>
        </p:nvGrpSpPr>
        <p:grpSpPr>
          <a:xfrm rot="0">
            <a:off x="9415462" y="7491268"/>
            <a:ext cx="2591395" cy="512861"/>
            <a:chOff x="0" y="0"/>
            <a:chExt cx="3455193" cy="683815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3455193" cy="683815"/>
            </a:xfrm>
            <a:custGeom>
              <a:avLst/>
              <a:gdLst/>
              <a:ahLst/>
              <a:cxnLst/>
              <a:rect r="r" b="b" t="t" l="l"/>
              <a:pathLst>
                <a:path h="683815" w="3455193">
                  <a:moveTo>
                    <a:pt x="0" y="0"/>
                  </a:moveTo>
                  <a:lnTo>
                    <a:pt x="3455193" y="0"/>
                  </a:lnTo>
                  <a:lnTo>
                    <a:pt x="3455193" y="683815"/>
                  </a:lnTo>
                  <a:lnTo>
                    <a:pt x="0" y="683815"/>
                  </a:lnTo>
                  <a:close/>
                </a:path>
              </a:pathLst>
            </a:custGeom>
          </p:spPr>
        </p:sp>
        <p:sp>
          <p:nvSpPr>
            <p:cNvPr name="TextBox 87" id="87"/>
            <p:cNvSpPr txBox="true"/>
            <p:nvPr/>
          </p:nvSpPr>
          <p:spPr>
            <a:xfrm>
              <a:off x="0" y="-104775"/>
              <a:ext cx="3455193" cy="7885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😞 Disappointed</a:t>
              </a:r>
            </a:p>
          </p:txBody>
        </p:sp>
      </p:grpSp>
      <p:grpSp>
        <p:nvGrpSpPr>
          <p:cNvPr name="Group 88" id="88"/>
          <p:cNvGrpSpPr/>
          <p:nvPr/>
        </p:nvGrpSpPr>
        <p:grpSpPr>
          <a:xfrm rot="0">
            <a:off x="12633424" y="7491268"/>
            <a:ext cx="4205139" cy="493811"/>
            <a:chOff x="0" y="0"/>
            <a:chExt cx="5606852" cy="658415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0" y="0"/>
              <a:ext cx="5606852" cy="658415"/>
            </a:xfrm>
            <a:custGeom>
              <a:avLst/>
              <a:gdLst/>
              <a:ahLst/>
              <a:cxnLst/>
              <a:rect r="r" b="b" t="t" l="l"/>
              <a:pathLst>
                <a:path h="658415" w="5606852">
                  <a:moveTo>
                    <a:pt x="0" y="0"/>
                  </a:moveTo>
                  <a:lnTo>
                    <a:pt x="5606852" y="0"/>
                  </a:lnTo>
                  <a:lnTo>
                    <a:pt x="5606852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90" id="90"/>
            <p:cNvSpPr txBox="true"/>
            <p:nvPr/>
          </p:nvSpPr>
          <p:spPr>
            <a:xfrm>
              <a:off x="0" y="-104775"/>
              <a:ext cx="5606852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Unclear how to improve</a:t>
              </a:r>
            </a:p>
          </p:txBody>
        </p:sp>
      </p:grpSp>
      <p:grpSp>
        <p:nvGrpSpPr>
          <p:cNvPr name="Group 91" id="91"/>
          <p:cNvGrpSpPr/>
          <p:nvPr/>
        </p:nvGrpSpPr>
        <p:grpSpPr>
          <a:xfrm rot="0">
            <a:off x="1057275" y="8198797"/>
            <a:ext cx="16089809" cy="902196"/>
            <a:chOff x="0" y="0"/>
            <a:chExt cx="21453078" cy="1202928"/>
          </a:xfrm>
        </p:grpSpPr>
        <p:sp>
          <p:nvSpPr>
            <p:cNvPr name="Freeform 92" id="92"/>
            <p:cNvSpPr/>
            <p:nvPr/>
          </p:nvSpPr>
          <p:spPr>
            <a:xfrm flipH="false" flipV="false" rot="0">
              <a:off x="0" y="0"/>
              <a:ext cx="21453094" cy="1202944"/>
            </a:xfrm>
            <a:custGeom>
              <a:avLst/>
              <a:gdLst/>
              <a:ahLst/>
              <a:cxnLst/>
              <a:rect r="r" b="b" t="t" l="l"/>
              <a:pathLst>
                <a:path h="1202944" w="21453094">
                  <a:moveTo>
                    <a:pt x="0" y="0"/>
                  </a:moveTo>
                  <a:lnTo>
                    <a:pt x="21453094" y="0"/>
                  </a:lnTo>
                  <a:lnTo>
                    <a:pt x="21453094" y="1202944"/>
                  </a:lnTo>
                  <a:lnTo>
                    <a:pt x="0" y="1202944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</p:sp>
      </p:grpSp>
      <p:grpSp>
        <p:nvGrpSpPr>
          <p:cNvPr name="Group 93" id="93"/>
          <p:cNvGrpSpPr/>
          <p:nvPr/>
        </p:nvGrpSpPr>
        <p:grpSpPr>
          <a:xfrm rot="0">
            <a:off x="1365795" y="8393464"/>
            <a:ext cx="2596158" cy="493811"/>
            <a:chOff x="0" y="0"/>
            <a:chExt cx="3461543" cy="658415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0" y="0"/>
              <a:ext cx="3461543" cy="658415"/>
            </a:xfrm>
            <a:custGeom>
              <a:avLst/>
              <a:gdLst/>
              <a:ahLst/>
              <a:cxnLst/>
              <a:rect r="r" b="b" t="t" l="l"/>
              <a:pathLst>
                <a:path h="658415" w="3461543">
                  <a:moveTo>
                    <a:pt x="0" y="0"/>
                  </a:moveTo>
                  <a:lnTo>
                    <a:pt x="3461543" y="0"/>
                  </a:lnTo>
                  <a:lnTo>
                    <a:pt x="3461543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95" id="95"/>
            <p:cNvSpPr txBox="true"/>
            <p:nvPr/>
          </p:nvSpPr>
          <p:spPr>
            <a:xfrm>
              <a:off x="0" y="-104775"/>
              <a:ext cx="3461543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Resubmission</a:t>
              </a:r>
            </a:p>
          </p:txBody>
        </p:sp>
      </p:grpSp>
      <p:grpSp>
        <p:nvGrpSpPr>
          <p:cNvPr name="Group 96" id="96"/>
          <p:cNvGrpSpPr/>
          <p:nvPr/>
        </p:nvGrpSpPr>
        <p:grpSpPr>
          <a:xfrm rot="0">
            <a:off x="4588520" y="8393464"/>
            <a:ext cx="4200376" cy="493811"/>
            <a:chOff x="0" y="0"/>
            <a:chExt cx="5600502" cy="658415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0" y="0"/>
              <a:ext cx="5600502" cy="658415"/>
            </a:xfrm>
            <a:custGeom>
              <a:avLst/>
              <a:gdLst/>
              <a:ahLst/>
              <a:cxnLst/>
              <a:rect r="r" b="b" t="t" l="l"/>
              <a:pathLst>
                <a:path h="658415" w="5600502">
                  <a:moveTo>
                    <a:pt x="0" y="0"/>
                  </a:moveTo>
                  <a:lnTo>
                    <a:pt x="5600502" y="0"/>
                  </a:lnTo>
                  <a:lnTo>
                    <a:pt x="5600502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98" id="98"/>
            <p:cNvSpPr txBox="true"/>
            <p:nvPr/>
          </p:nvSpPr>
          <p:spPr>
            <a:xfrm>
              <a:off x="0" y="-104775"/>
              <a:ext cx="5600502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Rewrite based on feed back</a:t>
              </a:r>
            </a:p>
          </p:txBody>
        </p:sp>
      </p:grpSp>
      <p:grpSp>
        <p:nvGrpSpPr>
          <p:cNvPr name="Group 99" id="99"/>
          <p:cNvGrpSpPr/>
          <p:nvPr/>
        </p:nvGrpSpPr>
        <p:grpSpPr>
          <a:xfrm rot="0">
            <a:off x="9415462" y="8393464"/>
            <a:ext cx="2591395" cy="512861"/>
            <a:chOff x="0" y="0"/>
            <a:chExt cx="3455193" cy="683815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0" y="0"/>
              <a:ext cx="3455193" cy="683815"/>
            </a:xfrm>
            <a:custGeom>
              <a:avLst/>
              <a:gdLst/>
              <a:ahLst/>
              <a:cxnLst/>
              <a:rect r="r" b="b" t="t" l="l"/>
              <a:pathLst>
                <a:path h="683815" w="3455193">
                  <a:moveTo>
                    <a:pt x="0" y="0"/>
                  </a:moveTo>
                  <a:lnTo>
                    <a:pt x="3455193" y="0"/>
                  </a:lnTo>
                  <a:lnTo>
                    <a:pt x="3455193" y="683815"/>
                  </a:lnTo>
                  <a:lnTo>
                    <a:pt x="0" y="683815"/>
                  </a:lnTo>
                  <a:close/>
                </a:path>
              </a:pathLst>
            </a:custGeom>
          </p:spPr>
        </p:sp>
        <p:sp>
          <p:nvSpPr>
            <p:cNvPr name="TextBox 101" id="101"/>
            <p:cNvSpPr txBox="true"/>
            <p:nvPr/>
          </p:nvSpPr>
          <p:spPr>
            <a:xfrm>
              <a:off x="0" y="-104775"/>
              <a:ext cx="3455193" cy="7885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💪 Determined</a:t>
              </a:r>
            </a:p>
          </p:txBody>
        </p:sp>
      </p:grpSp>
      <p:grpSp>
        <p:nvGrpSpPr>
          <p:cNvPr name="Group 102" id="102"/>
          <p:cNvGrpSpPr/>
          <p:nvPr/>
        </p:nvGrpSpPr>
        <p:grpSpPr>
          <a:xfrm rot="0">
            <a:off x="12633424" y="8393464"/>
            <a:ext cx="4205139" cy="493811"/>
            <a:chOff x="0" y="0"/>
            <a:chExt cx="5606852" cy="658415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0" y="0"/>
              <a:ext cx="5606852" cy="658415"/>
            </a:xfrm>
            <a:custGeom>
              <a:avLst/>
              <a:gdLst/>
              <a:ahLst/>
              <a:cxnLst/>
              <a:rect r="r" b="b" t="t" l="l"/>
              <a:pathLst>
                <a:path h="658415" w="5606852">
                  <a:moveTo>
                    <a:pt x="0" y="0"/>
                  </a:moveTo>
                  <a:lnTo>
                    <a:pt x="5606852" y="0"/>
                  </a:lnTo>
                  <a:lnTo>
                    <a:pt x="5606852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104" id="104"/>
            <p:cNvSpPr txBox="true"/>
            <p:nvPr/>
          </p:nvSpPr>
          <p:spPr>
            <a:xfrm>
              <a:off x="0" y="-104775"/>
              <a:ext cx="5606852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Time consuming process</a:t>
              </a:r>
            </a:p>
          </p:txBody>
        </p:sp>
      </p:grpSp>
      <p:grpSp>
        <p:nvGrpSpPr>
          <p:cNvPr name="Group 105" id="105"/>
          <p:cNvGrpSpPr/>
          <p:nvPr/>
        </p:nvGrpSpPr>
        <p:grpSpPr>
          <a:xfrm rot="0">
            <a:off x="1099096" y="9096826"/>
            <a:ext cx="16089809" cy="902196"/>
            <a:chOff x="0" y="0"/>
            <a:chExt cx="21453078" cy="1202928"/>
          </a:xfrm>
        </p:grpSpPr>
        <p:sp>
          <p:nvSpPr>
            <p:cNvPr name="Freeform 106" id="106"/>
            <p:cNvSpPr/>
            <p:nvPr/>
          </p:nvSpPr>
          <p:spPr>
            <a:xfrm flipH="false" flipV="false" rot="0">
              <a:off x="0" y="0"/>
              <a:ext cx="21453094" cy="1202944"/>
            </a:xfrm>
            <a:custGeom>
              <a:avLst/>
              <a:gdLst/>
              <a:ahLst/>
              <a:cxnLst/>
              <a:rect r="r" b="b" t="t" l="l"/>
              <a:pathLst>
                <a:path h="1202944" w="21453094">
                  <a:moveTo>
                    <a:pt x="0" y="0"/>
                  </a:moveTo>
                  <a:lnTo>
                    <a:pt x="21453094" y="0"/>
                  </a:lnTo>
                  <a:lnTo>
                    <a:pt x="21453094" y="1202944"/>
                  </a:lnTo>
                  <a:lnTo>
                    <a:pt x="0" y="12029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107" id="107"/>
          <p:cNvGrpSpPr/>
          <p:nvPr/>
        </p:nvGrpSpPr>
        <p:grpSpPr>
          <a:xfrm rot="0">
            <a:off x="1407616" y="9291492"/>
            <a:ext cx="2596158" cy="493811"/>
            <a:chOff x="0" y="0"/>
            <a:chExt cx="3461543" cy="658415"/>
          </a:xfrm>
        </p:grpSpPr>
        <p:sp>
          <p:nvSpPr>
            <p:cNvPr name="Freeform 108" id="108"/>
            <p:cNvSpPr/>
            <p:nvPr/>
          </p:nvSpPr>
          <p:spPr>
            <a:xfrm flipH="false" flipV="false" rot="0">
              <a:off x="0" y="0"/>
              <a:ext cx="3461543" cy="658415"/>
            </a:xfrm>
            <a:custGeom>
              <a:avLst/>
              <a:gdLst/>
              <a:ahLst/>
              <a:cxnLst/>
              <a:rect r="r" b="b" t="t" l="l"/>
              <a:pathLst>
                <a:path h="658415" w="3461543">
                  <a:moveTo>
                    <a:pt x="0" y="0"/>
                  </a:moveTo>
                  <a:lnTo>
                    <a:pt x="3461543" y="0"/>
                  </a:lnTo>
                  <a:lnTo>
                    <a:pt x="3461543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109" id="109"/>
            <p:cNvSpPr txBox="true"/>
            <p:nvPr/>
          </p:nvSpPr>
          <p:spPr>
            <a:xfrm>
              <a:off x="0" y="-104775"/>
              <a:ext cx="3461543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Acceptance</a:t>
              </a:r>
            </a:p>
          </p:txBody>
        </p:sp>
      </p:grpSp>
      <p:grpSp>
        <p:nvGrpSpPr>
          <p:cNvPr name="Group 110" id="110"/>
          <p:cNvGrpSpPr/>
          <p:nvPr/>
        </p:nvGrpSpPr>
        <p:grpSpPr>
          <a:xfrm rot="0">
            <a:off x="4630341" y="9291492"/>
            <a:ext cx="4200376" cy="493811"/>
            <a:chOff x="0" y="0"/>
            <a:chExt cx="5600502" cy="658415"/>
          </a:xfrm>
        </p:grpSpPr>
        <p:sp>
          <p:nvSpPr>
            <p:cNvPr name="Freeform 111" id="111"/>
            <p:cNvSpPr/>
            <p:nvPr/>
          </p:nvSpPr>
          <p:spPr>
            <a:xfrm flipH="false" flipV="false" rot="0">
              <a:off x="0" y="0"/>
              <a:ext cx="5600502" cy="658415"/>
            </a:xfrm>
            <a:custGeom>
              <a:avLst/>
              <a:gdLst/>
              <a:ahLst/>
              <a:cxnLst/>
              <a:rect r="r" b="b" t="t" l="l"/>
              <a:pathLst>
                <a:path h="658415" w="5600502">
                  <a:moveTo>
                    <a:pt x="0" y="0"/>
                  </a:moveTo>
                  <a:lnTo>
                    <a:pt x="5600502" y="0"/>
                  </a:lnTo>
                  <a:lnTo>
                    <a:pt x="5600502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112" id="112"/>
            <p:cNvSpPr txBox="true"/>
            <p:nvPr/>
          </p:nvSpPr>
          <p:spPr>
            <a:xfrm>
              <a:off x="0" y="-104775"/>
              <a:ext cx="5600502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Paper gets accepted</a:t>
              </a:r>
            </a:p>
          </p:txBody>
        </p:sp>
      </p:grpSp>
      <p:grpSp>
        <p:nvGrpSpPr>
          <p:cNvPr name="Group 113" id="113"/>
          <p:cNvGrpSpPr/>
          <p:nvPr/>
        </p:nvGrpSpPr>
        <p:grpSpPr>
          <a:xfrm rot="0">
            <a:off x="9457283" y="9291492"/>
            <a:ext cx="2591395" cy="512861"/>
            <a:chOff x="0" y="0"/>
            <a:chExt cx="3455193" cy="683815"/>
          </a:xfrm>
        </p:grpSpPr>
        <p:sp>
          <p:nvSpPr>
            <p:cNvPr name="Freeform 114" id="114"/>
            <p:cNvSpPr/>
            <p:nvPr/>
          </p:nvSpPr>
          <p:spPr>
            <a:xfrm flipH="false" flipV="false" rot="0">
              <a:off x="0" y="0"/>
              <a:ext cx="3455193" cy="683815"/>
            </a:xfrm>
            <a:custGeom>
              <a:avLst/>
              <a:gdLst/>
              <a:ahLst/>
              <a:cxnLst/>
              <a:rect r="r" b="b" t="t" l="l"/>
              <a:pathLst>
                <a:path h="683815" w="3455193">
                  <a:moveTo>
                    <a:pt x="0" y="0"/>
                  </a:moveTo>
                  <a:lnTo>
                    <a:pt x="3455193" y="0"/>
                  </a:lnTo>
                  <a:lnTo>
                    <a:pt x="3455193" y="683815"/>
                  </a:lnTo>
                  <a:lnTo>
                    <a:pt x="0" y="683815"/>
                  </a:lnTo>
                  <a:close/>
                </a:path>
              </a:pathLst>
            </a:custGeom>
          </p:spPr>
        </p:sp>
        <p:sp>
          <p:nvSpPr>
            <p:cNvPr name="TextBox 115" id="115"/>
            <p:cNvSpPr txBox="true"/>
            <p:nvPr/>
          </p:nvSpPr>
          <p:spPr>
            <a:xfrm>
              <a:off x="0" y="-104775"/>
              <a:ext cx="3455193" cy="7885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😊 Relieved</a:t>
              </a:r>
            </a:p>
          </p:txBody>
        </p:sp>
      </p:grpSp>
      <p:grpSp>
        <p:nvGrpSpPr>
          <p:cNvPr name="Group 116" id="116"/>
          <p:cNvGrpSpPr/>
          <p:nvPr/>
        </p:nvGrpSpPr>
        <p:grpSpPr>
          <a:xfrm rot="0">
            <a:off x="12675244" y="9291492"/>
            <a:ext cx="4471839" cy="493811"/>
            <a:chOff x="0" y="0"/>
            <a:chExt cx="5962453" cy="658415"/>
          </a:xfrm>
        </p:grpSpPr>
        <p:sp>
          <p:nvSpPr>
            <p:cNvPr name="Freeform 117" id="117"/>
            <p:cNvSpPr/>
            <p:nvPr/>
          </p:nvSpPr>
          <p:spPr>
            <a:xfrm flipH="false" flipV="false" rot="0">
              <a:off x="0" y="0"/>
              <a:ext cx="5962452" cy="658415"/>
            </a:xfrm>
            <a:custGeom>
              <a:avLst/>
              <a:gdLst/>
              <a:ahLst/>
              <a:cxnLst/>
              <a:rect r="r" b="b" t="t" l="l"/>
              <a:pathLst>
                <a:path h="658415" w="5962452">
                  <a:moveTo>
                    <a:pt x="0" y="0"/>
                  </a:moveTo>
                  <a:lnTo>
                    <a:pt x="5962452" y="0"/>
                  </a:lnTo>
                  <a:lnTo>
                    <a:pt x="5962452" y="658415"/>
                  </a:lnTo>
                  <a:lnTo>
                    <a:pt x="0" y="658415"/>
                  </a:lnTo>
                  <a:close/>
                </a:path>
              </a:pathLst>
            </a:custGeom>
          </p:spPr>
        </p:sp>
        <p:sp>
          <p:nvSpPr>
            <p:cNvPr name="TextBox 118" id="118"/>
            <p:cNvSpPr txBox="true"/>
            <p:nvPr/>
          </p:nvSpPr>
          <p:spPr>
            <a:xfrm>
              <a:off x="0" y="-104775"/>
              <a:ext cx="5962453" cy="76319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875"/>
                </a:lnSpc>
              </a:pPr>
              <a:r>
                <a:rPr lang="en-US" sz="2375">
                  <a:solidFill>
                    <a:srgbClr val="E0E4E6"/>
                  </a:solidFill>
                  <a:latin typeface="Barlow"/>
                  <a:ea typeface="Barlow"/>
                  <a:cs typeface="Barlow"/>
                  <a:sym typeface="Barlow"/>
                </a:rPr>
                <a:t>Delayed in P.hd and got promotion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689336">
            <a:off x="12771711" y="1433899"/>
            <a:ext cx="8975178" cy="10028131"/>
          </a:xfrm>
          <a:custGeom>
            <a:avLst/>
            <a:gdLst/>
            <a:ahLst/>
            <a:cxnLst/>
            <a:rect r="r" b="b" t="t" l="l"/>
            <a:pathLst>
              <a:path h="10028131" w="8975178">
                <a:moveTo>
                  <a:pt x="0" y="0"/>
                </a:moveTo>
                <a:lnTo>
                  <a:pt x="8975178" y="0"/>
                </a:lnTo>
                <a:lnTo>
                  <a:pt x="8975178" y="10028131"/>
                </a:lnTo>
                <a:lnTo>
                  <a:pt x="0" y="10028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76081" y="1122213"/>
            <a:ext cx="10305247" cy="846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6"/>
              </a:lnSpc>
            </a:pPr>
            <a:r>
              <a:rPr lang="en-US" b="true" sz="4954" spc="193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PAIN POINTS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939138" y="2814198"/>
            <a:ext cx="4625326" cy="383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2"/>
              </a:lnSpc>
            </a:pPr>
            <a:r>
              <a:rPr lang="en-US" b="true" sz="2120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LONG INITIAL REVIEW PERIOD: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76081" y="2465804"/>
            <a:ext cx="1824721" cy="128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65"/>
              </a:lnSpc>
            </a:pPr>
            <a:r>
              <a:rPr lang="en-US" b="true" sz="7255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76081" y="3667218"/>
            <a:ext cx="1824721" cy="128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65"/>
              </a:lnSpc>
            </a:pPr>
            <a:r>
              <a:rPr lang="en-US" b="true" sz="7255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02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0633159">
            <a:off x="-8015597" y="1029326"/>
            <a:ext cx="9888632" cy="9959176"/>
          </a:xfrm>
          <a:custGeom>
            <a:avLst/>
            <a:gdLst/>
            <a:ahLst/>
            <a:cxnLst/>
            <a:rect r="r" b="b" t="t" l="l"/>
            <a:pathLst>
              <a:path h="9959176" w="9888632">
                <a:moveTo>
                  <a:pt x="0" y="0"/>
                </a:moveTo>
                <a:lnTo>
                  <a:pt x="9888632" y="0"/>
                </a:lnTo>
                <a:lnTo>
                  <a:pt x="9888632" y="9959176"/>
                </a:lnTo>
                <a:lnTo>
                  <a:pt x="0" y="9959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1676081" y="4873293"/>
            <a:ext cx="1824721" cy="128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65"/>
              </a:lnSpc>
            </a:pPr>
            <a:r>
              <a:rPr lang="en-US" b="true" sz="7255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76081" y="6079368"/>
            <a:ext cx="1824721" cy="128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65"/>
              </a:lnSpc>
            </a:pPr>
            <a:r>
              <a:rPr lang="en-US" b="true" sz="7255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04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76081" y="7285444"/>
            <a:ext cx="1824721" cy="128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65"/>
              </a:lnSpc>
            </a:pPr>
            <a:r>
              <a:rPr lang="en-US" b="true" sz="7255">
                <a:solidFill>
                  <a:srgbClr val="EA926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05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39138" y="3198922"/>
            <a:ext cx="9673519" cy="31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2"/>
              </a:lnSpc>
            </a:pPr>
            <a:r>
              <a:rPr lang="en-US" sz="1533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Scholars need to wait at least 3 months for the first review, delaying their academic progress.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011480" y="4015196"/>
            <a:ext cx="5376209" cy="383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2"/>
              </a:lnSpc>
            </a:pPr>
            <a:r>
              <a:rPr lang="en-US" b="true" sz="2120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EXTENDED PUBLICATION TIMELINE: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011480" y="4399920"/>
            <a:ext cx="11956204" cy="31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2"/>
              </a:lnSpc>
            </a:pPr>
            <a:r>
              <a:rPr lang="en-US" sz="1533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On average, it takes 9 months or more for a research paper to get published, affecting career and funding opportunities.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011480" y="5216193"/>
            <a:ext cx="4625326" cy="383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2"/>
              </a:lnSpc>
            </a:pPr>
            <a:r>
              <a:rPr lang="en-US" b="true" sz="2120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SLOW PEER-REVIEW PROCESS: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011480" y="5600917"/>
            <a:ext cx="10739773" cy="31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2"/>
              </a:lnSpc>
            </a:pPr>
            <a:r>
              <a:rPr lang="en-US" sz="1533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Journals often take months to assign reviewers, leading to unnecessary delays in scholarly contributions.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011480" y="6422268"/>
            <a:ext cx="4625326" cy="383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2"/>
              </a:lnSpc>
            </a:pPr>
            <a:r>
              <a:rPr lang="en-US" b="true" sz="2120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HIGH DESK REJECTION RATE: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011480" y="6806993"/>
            <a:ext cx="11715922" cy="31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2"/>
              </a:lnSpc>
            </a:pPr>
            <a:r>
              <a:rPr lang="en-US" sz="1533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Many papers are rejected within weeks without detailed feedback, forcing scholars to restart the submission process.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11480" y="7520782"/>
            <a:ext cx="5631510" cy="383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2"/>
              </a:lnSpc>
            </a:pPr>
            <a:r>
              <a:rPr lang="en-US" b="true" sz="2120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LIMITED RESUBMISSION GUIDANCE: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011480" y="7905506"/>
            <a:ext cx="12166452" cy="31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2"/>
              </a:lnSpc>
            </a:pPr>
            <a:r>
              <a:rPr lang="en-US" sz="1533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Rejected papers often lack clear improvement suggestions, making it difficult for scholars to refine and resubmit efficiently.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466913">
            <a:off x="10685954" y="-503631"/>
            <a:ext cx="20477644" cy="14641516"/>
          </a:xfrm>
          <a:custGeom>
            <a:avLst/>
            <a:gdLst/>
            <a:ahLst/>
            <a:cxnLst/>
            <a:rect r="r" b="b" t="t" l="l"/>
            <a:pathLst>
              <a:path h="14641516" w="20477644">
                <a:moveTo>
                  <a:pt x="0" y="0"/>
                </a:moveTo>
                <a:lnTo>
                  <a:pt x="20477645" y="0"/>
                </a:lnTo>
                <a:lnTo>
                  <a:pt x="20477645" y="14641516"/>
                </a:lnTo>
                <a:lnTo>
                  <a:pt x="0" y="14641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689336">
            <a:off x="12771711" y="1433899"/>
            <a:ext cx="8975178" cy="10028131"/>
          </a:xfrm>
          <a:custGeom>
            <a:avLst/>
            <a:gdLst/>
            <a:ahLst/>
            <a:cxnLst/>
            <a:rect r="r" b="b" t="t" l="l"/>
            <a:pathLst>
              <a:path h="10028131" w="8975178">
                <a:moveTo>
                  <a:pt x="0" y="0"/>
                </a:moveTo>
                <a:lnTo>
                  <a:pt x="8975178" y="0"/>
                </a:lnTo>
                <a:lnTo>
                  <a:pt x="8975178" y="10028131"/>
                </a:lnTo>
                <a:lnTo>
                  <a:pt x="0" y="10028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76081" y="1122213"/>
            <a:ext cx="10305247" cy="1724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6"/>
              </a:lnSpc>
            </a:pPr>
            <a:r>
              <a:rPr lang="en-US" b="true" sz="4954" spc="193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PRIORITIZATION OF PAIN POINTS: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10633159">
            <a:off x="-8015597" y="1029326"/>
            <a:ext cx="9888632" cy="9959176"/>
          </a:xfrm>
          <a:custGeom>
            <a:avLst/>
            <a:gdLst/>
            <a:ahLst/>
            <a:cxnLst/>
            <a:rect r="r" b="b" t="t" l="l"/>
            <a:pathLst>
              <a:path h="9959176" w="9888632">
                <a:moveTo>
                  <a:pt x="0" y="0"/>
                </a:moveTo>
                <a:lnTo>
                  <a:pt x="9888632" y="0"/>
                </a:lnTo>
                <a:lnTo>
                  <a:pt x="9888632" y="9959176"/>
                </a:lnTo>
                <a:lnTo>
                  <a:pt x="0" y="99591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aphicFrame>
        <p:nvGraphicFramePr>
          <p:cNvPr name="Table 6" id="6"/>
          <p:cNvGraphicFramePr>
            <a:graphicFrameLocks noGrp="true"/>
          </p:cNvGraphicFramePr>
          <p:nvPr/>
        </p:nvGraphicFramePr>
        <p:xfrm>
          <a:off x="1676081" y="3608298"/>
          <a:ext cx="11820500" cy="4083050"/>
        </p:xfrm>
        <a:graphic>
          <a:graphicData uri="http://schemas.openxmlformats.org/drawingml/2006/table">
            <a:tbl>
              <a:tblPr/>
              <a:tblGrid>
                <a:gridCol w="3368981"/>
                <a:gridCol w="1677126"/>
                <a:gridCol w="1541029"/>
                <a:gridCol w="1624119"/>
                <a:gridCol w="1533868"/>
                <a:gridCol w="2075377"/>
              </a:tblGrid>
              <a:tr h="5359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PAIN POINT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REACH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IMPACT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CONFIDENCE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EFFORT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D8A048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RICE SCORE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2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Long Initial Review Period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56.25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2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Extended Publication Timeline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22.4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2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Slow Peer-Review Process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21.33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2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High Desk Rejection Rate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21.0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8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Limited Resubmission Guidance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EEB76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146"/>
                        </a:lnSpc>
                        <a:defRPr/>
                      </a:pPr>
                      <a:r>
                        <a:rPr lang="en-US" sz="1533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13.5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7" id="7"/>
          <p:cNvSpPr txBox="true"/>
          <p:nvPr/>
        </p:nvSpPr>
        <p:spPr>
          <a:xfrm rot="0">
            <a:off x="1918587" y="8059679"/>
            <a:ext cx="10305247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b="true" sz="2400" spc="93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FINALIZED PAIN POINTS: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18587" y="8521957"/>
            <a:ext cx="10305247" cy="540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b="true" sz="1599" spc="62">
                <a:solidFill>
                  <a:srgbClr val="FEEB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SCHOLARS NEED TO WAIT AT LEAST 3 MONTHS FOR THE FIRST REVIEW, DELAYING THEIR ACADEMIC PROGRESS.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120800">
            <a:off x="11507122" y="4260965"/>
            <a:ext cx="7017480" cy="6839119"/>
          </a:xfrm>
          <a:custGeom>
            <a:avLst/>
            <a:gdLst/>
            <a:ahLst/>
            <a:cxnLst/>
            <a:rect r="r" b="b" t="t" l="l"/>
            <a:pathLst>
              <a:path h="6839119" w="7017480">
                <a:moveTo>
                  <a:pt x="0" y="0"/>
                </a:moveTo>
                <a:lnTo>
                  <a:pt x="7017480" y="0"/>
                </a:lnTo>
                <a:lnTo>
                  <a:pt x="7017480" y="6839119"/>
                </a:lnTo>
                <a:lnTo>
                  <a:pt x="0" y="683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093054" y="5750832"/>
            <a:ext cx="3459998" cy="1561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7"/>
              </a:lnSpc>
            </a:pPr>
            <a:r>
              <a:rPr lang="en-US" sz="1776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A tool that matches research papers with the most suitable journals based on topic, impact factor, and past acceptance trends.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093054" y="3312778"/>
            <a:ext cx="3459998" cy="95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1776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Develop an AI-powered system that reviews research papers before submission.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59372" y="3293728"/>
            <a:ext cx="4176191" cy="1034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32"/>
              </a:lnSpc>
            </a:pPr>
            <a:r>
              <a:rPr lang="en-US" sz="1776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Implement Large Language Models (LLMs) at the journal’s end to conduct the first round of reviews.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324405" y="5822910"/>
            <a:ext cx="3446067" cy="1389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6"/>
              </a:lnSpc>
            </a:pPr>
            <a:r>
              <a:rPr lang="en-US" sz="1776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Uses AI to quickly find and assign the most relevant reviewers based on expertise and past review history.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93054" y="4921278"/>
            <a:ext cx="4073206" cy="727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6"/>
              </a:lnSpc>
            </a:pPr>
            <a:r>
              <a:rPr lang="en-US" b="true" sz="2090">
                <a:solidFill>
                  <a:srgbClr val="F9EE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AI-Powered Journal Selection Tool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93054" y="2550709"/>
            <a:ext cx="4710302" cy="645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b="true" sz="2090">
                <a:solidFill>
                  <a:srgbClr val="F9EE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 Agentic System for Pre-Submission Review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417064" y="2522134"/>
            <a:ext cx="3756506" cy="727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6"/>
              </a:lnSpc>
            </a:pPr>
            <a:r>
              <a:rPr lang="en-US" b="true" sz="2090">
                <a:solidFill>
                  <a:srgbClr val="F9EE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LLM-Powered First Review System for Journals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324405" y="4996589"/>
            <a:ext cx="4665273" cy="652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94"/>
              </a:lnSpc>
            </a:pPr>
            <a:r>
              <a:rPr lang="en-US" b="true" sz="2090">
                <a:solidFill>
                  <a:srgbClr val="F9EE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Automated Reviewer Matching System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93054" y="961709"/>
            <a:ext cx="14836772" cy="737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7"/>
              </a:lnSpc>
            </a:pPr>
            <a:r>
              <a:rPr lang="en-US" b="true" sz="4355" spc="169">
                <a:solidFill>
                  <a:srgbClr val="EA92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SOLUTIONS: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10689336">
            <a:off x="12771711" y="1433899"/>
            <a:ext cx="8975178" cy="10028131"/>
          </a:xfrm>
          <a:custGeom>
            <a:avLst/>
            <a:gdLst/>
            <a:ahLst/>
            <a:cxnLst/>
            <a:rect r="r" b="b" t="t" l="l"/>
            <a:pathLst>
              <a:path h="10028131" w="8975178">
                <a:moveTo>
                  <a:pt x="0" y="0"/>
                </a:moveTo>
                <a:lnTo>
                  <a:pt x="8975178" y="0"/>
                </a:lnTo>
                <a:lnTo>
                  <a:pt x="8975178" y="10028131"/>
                </a:lnTo>
                <a:lnTo>
                  <a:pt x="0" y="10028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700000">
            <a:off x="-3981711" y="-3578935"/>
            <a:ext cx="10020822" cy="8229600"/>
          </a:xfrm>
          <a:custGeom>
            <a:avLst/>
            <a:gdLst/>
            <a:ahLst/>
            <a:cxnLst/>
            <a:rect r="r" b="b" t="t" l="l"/>
            <a:pathLst>
              <a:path h="8229600" w="10020822">
                <a:moveTo>
                  <a:pt x="0" y="0"/>
                </a:moveTo>
                <a:lnTo>
                  <a:pt x="10020822" y="0"/>
                </a:lnTo>
                <a:lnTo>
                  <a:pt x="10020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2620375">
            <a:off x="-3762979" y="-1231160"/>
            <a:ext cx="9100772" cy="4500528"/>
          </a:xfrm>
          <a:custGeom>
            <a:avLst/>
            <a:gdLst/>
            <a:ahLst/>
            <a:cxnLst/>
            <a:rect r="r" b="b" t="t" l="l"/>
            <a:pathLst>
              <a:path h="4500528" w="9100772">
                <a:moveTo>
                  <a:pt x="0" y="0"/>
                </a:moveTo>
                <a:lnTo>
                  <a:pt x="9100772" y="0"/>
                </a:lnTo>
                <a:lnTo>
                  <a:pt x="9100772" y="4500528"/>
                </a:lnTo>
                <a:lnTo>
                  <a:pt x="0" y="45005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-134" b="-129447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5" id="15"/>
          <p:cNvSpPr txBox="true"/>
          <p:nvPr/>
        </p:nvSpPr>
        <p:spPr>
          <a:xfrm rot="0">
            <a:off x="2093054" y="8238119"/>
            <a:ext cx="7785086" cy="618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7"/>
              </a:lnSpc>
            </a:pPr>
            <a:r>
              <a:rPr lang="en-US" sz="1776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AI-powered tool that scans papers to check if they meet a journal’s structure, formatting, and citation requirements before submission.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093054" y="7776858"/>
            <a:ext cx="6641227" cy="35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6"/>
              </a:lnSpc>
            </a:pPr>
            <a:r>
              <a:rPr lang="en-US" b="true" sz="2090">
                <a:solidFill>
                  <a:srgbClr val="F9EE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Pre-Submission Journal Compliance Checker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DAGh0zM-w48</dc:identifier>
  <dcterms:modified xsi:type="dcterms:W3CDTF">2011-08-01T06:04:30Z</dcterms:modified>
  <cp:revision>1</cp:revision>
  <dc:title>ScholarShield : Product TierDown</dc:title>
</cp:coreProperties>
</file>